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9F9"/>
    <a:srgbClr val="000000"/>
    <a:srgbClr val="121619"/>
    <a:srgbClr val="00204F"/>
    <a:srgbClr val="0948CB"/>
    <a:srgbClr val="0B49CB"/>
    <a:srgbClr val="F2F4F8"/>
    <a:srgbClr val="1C7DDB"/>
    <a:srgbClr val="F2F2F2"/>
    <a:srgbClr val="145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1" d="100"/>
          <a:sy n="61" d="100"/>
        </p:scale>
        <p:origin x="51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ALAN VLADIMIR PALAFOX GARDUÑO</a:t>
            </a:r>
          </a:p>
          <a:p>
            <a:r>
              <a:rPr lang="en-US" dirty="0">
                <a:solidFill>
                  <a:schemeClr val="bg2"/>
                </a:solidFill>
                <a:latin typeface="Abadi" panose="020B0604020104020204" pitchFamily="34" charset="0"/>
                <a:ea typeface="SF Pro" pitchFamily="2" charset="0"/>
                <a:cs typeface="SF Pro" pitchFamily="2" charset="0"/>
              </a:rPr>
              <a:t>24/11/2024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The Pandas and NumPy libraries were loaded to handle the data obtained in the previous stage. The data was cleaned, information was validated, missing values were filled in, and columns with irrelevant values for machine learning modeling were removed.</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Add the GitHub URL of your completed data wrangling related notebooks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ángulo: esquinas redondeadas 1">
            <a:extLst>
              <a:ext uri="{FF2B5EF4-FFF2-40B4-BE49-F238E27FC236}">
                <a16:creationId xmlns:a16="http://schemas.microsoft.com/office/drawing/2014/main" id="{EA16B6CD-A136-93EE-901A-2B06602549C7}"/>
              </a:ext>
            </a:extLst>
          </p:cNvPr>
          <p:cNvSpPr/>
          <p:nvPr/>
        </p:nvSpPr>
        <p:spPr>
          <a:xfrm>
            <a:off x="8059811" y="1482535"/>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1. </a:t>
            </a:r>
            <a:r>
              <a:rPr lang="es-MX" dirty="0" err="1"/>
              <a:t>Loading</a:t>
            </a:r>
            <a:r>
              <a:rPr lang="es-MX" dirty="0"/>
              <a:t> </a:t>
            </a:r>
            <a:r>
              <a:rPr lang="es-MX" dirty="0" err="1"/>
              <a:t>the</a:t>
            </a:r>
            <a:r>
              <a:rPr lang="es-MX" dirty="0"/>
              <a:t> </a:t>
            </a:r>
            <a:r>
              <a:rPr lang="es-MX" dirty="0" err="1"/>
              <a:t>collected</a:t>
            </a:r>
            <a:r>
              <a:rPr lang="es-MX" dirty="0"/>
              <a:t> </a:t>
            </a:r>
            <a:r>
              <a:rPr lang="es-MX" dirty="0" err="1"/>
              <a:t>dataset</a:t>
            </a:r>
            <a:endParaRPr lang="en-US" dirty="0"/>
          </a:p>
        </p:txBody>
      </p:sp>
      <p:sp>
        <p:nvSpPr>
          <p:cNvPr id="3" name="Rectángulo: esquinas redondeadas 2">
            <a:extLst>
              <a:ext uri="{FF2B5EF4-FFF2-40B4-BE49-F238E27FC236}">
                <a16:creationId xmlns:a16="http://schemas.microsoft.com/office/drawing/2014/main" id="{24246A14-86DB-A88E-616C-48F9464A9705}"/>
              </a:ext>
            </a:extLst>
          </p:cNvPr>
          <p:cNvSpPr/>
          <p:nvPr/>
        </p:nvSpPr>
        <p:spPr>
          <a:xfrm>
            <a:off x="6540272" y="2402469"/>
            <a:ext cx="2150533" cy="1223159"/>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2. </a:t>
            </a:r>
            <a:r>
              <a:rPr lang="es-MX" dirty="0" err="1"/>
              <a:t>Identify</a:t>
            </a:r>
            <a:r>
              <a:rPr lang="es-MX" dirty="0"/>
              <a:t> and </a:t>
            </a:r>
            <a:r>
              <a:rPr lang="es-MX" dirty="0" err="1"/>
              <a:t>calculate</a:t>
            </a:r>
            <a:r>
              <a:rPr lang="es-MX" dirty="0"/>
              <a:t> </a:t>
            </a:r>
            <a:r>
              <a:rPr lang="es-MX" dirty="0" err="1"/>
              <a:t>the</a:t>
            </a:r>
            <a:r>
              <a:rPr lang="es-MX" dirty="0"/>
              <a:t> </a:t>
            </a:r>
            <a:r>
              <a:rPr lang="es-MX" dirty="0" err="1"/>
              <a:t>percentage</a:t>
            </a:r>
            <a:r>
              <a:rPr lang="es-MX" dirty="0"/>
              <a:t> </a:t>
            </a:r>
            <a:r>
              <a:rPr lang="es-MX" dirty="0" err="1"/>
              <a:t>of</a:t>
            </a:r>
            <a:r>
              <a:rPr lang="es-MX" dirty="0"/>
              <a:t> </a:t>
            </a:r>
            <a:r>
              <a:rPr lang="es-MX" dirty="0" err="1"/>
              <a:t>the</a:t>
            </a:r>
            <a:r>
              <a:rPr lang="es-MX" dirty="0"/>
              <a:t> </a:t>
            </a:r>
            <a:r>
              <a:rPr lang="es-MX" dirty="0" err="1"/>
              <a:t>missing</a:t>
            </a:r>
            <a:r>
              <a:rPr lang="es-MX" dirty="0"/>
              <a:t> data</a:t>
            </a:r>
            <a:endParaRPr lang="en-US" dirty="0"/>
          </a:p>
        </p:txBody>
      </p:sp>
      <p:sp>
        <p:nvSpPr>
          <p:cNvPr id="7" name="Rectángulo: esquinas redondeadas 6">
            <a:extLst>
              <a:ext uri="{FF2B5EF4-FFF2-40B4-BE49-F238E27FC236}">
                <a16:creationId xmlns:a16="http://schemas.microsoft.com/office/drawing/2014/main" id="{028358C5-C625-D2C4-21DE-41567EFB68CF}"/>
              </a:ext>
            </a:extLst>
          </p:cNvPr>
          <p:cNvSpPr/>
          <p:nvPr/>
        </p:nvSpPr>
        <p:spPr>
          <a:xfrm>
            <a:off x="9307439" y="3004780"/>
            <a:ext cx="2150533" cy="1159906"/>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3. </a:t>
            </a:r>
            <a:r>
              <a:rPr lang="en-US" dirty="0"/>
              <a:t>Maintain columns with relevant values ​​for modeling</a:t>
            </a:r>
          </a:p>
        </p:txBody>
      </p:sp>
      <p:sp>
        <p:nvSpPr>
          <p:cNvPr id="9" name="Rectángulo: esquinas redondeadas 8">
            <a:extLst>
              <a:ext uri="{FF2B5EF4-FFF2-40B4-BE49-F238E27FC236}">
                <a16:creationId xmlns:a16="http://schemas.microsoft.com/office/drawing/2014/main" id="{E933115E-DCBE-51AA-9C5E-35CEC0E2F6D0}"/>
              </a:ext>
            </a:extLst>
          </p:cNvPr>
          <p:cNvSpPr/>
          <p:nvPr/>
        </p:nvSpPr>
        <p:spPr>
          <a:xfrm>
            <a:off x="7615538" y="4406086"/>
            <a:ext cx="2150533" cy="1869437"/>
          </a:xfrm>
          <a:prstGeom prst="round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4. </a:t>
            </a:r>
            <a:r>
              <a:rPr lang="es-MX" dirty="0" err="1"/>
              <a:t>Calculate</a:t>
            </a:r>
            <a:r>
              <a:rPr lang="es-MX" dirty="0"/>
              <a:t> general </a:t>
            </a:r>
            <a:r>
              <a:rPr lang="es-MX" dirty="0" err="1"/>
              <a:t>statistics</a:t>
            </a:r>
            <a:r>
              <a:rPr lang="es-MX" dirty="0"/>
              <a:t> </a:t>
            </a:r>
            <a:r>
              <a:rPr lang="es-MX" dirty="0" err="1"/>
              <a:t>parameters</a:t>
            </a:r>
            <a:r>
              <a:rPr lang="es-MX" dirty="0"/>
              <a:t> </a:t>
            </a:r>
            <a:r>
              <a:rPr lang="es-MX" dirty="0" err="1"/>
              <a:t>to</a:t>
            </a:r>
            <a:r>
              <a:rPr lang="es-MX" dirty="0"/>
              <a:t> </a:t>
            </a:r>
            <a:r>
              <a:rPr lang="es-MX" dirty="0" err="1"/>
              <a:t>know</a:t>
            </a:r>
            <a:r>
              <a:rPr lang="es-MX" dirty="0"/>
              <a:t> </a:t>
            </a:r>
            <a:r>
              <a:rPr lang="es-MX" dirty="0" err="1"/>
              <a:t>relevant</a:t>
            </a:r>
            <a:r>
              <a:rPr lang="es-MX" dirty="0"/>
              <a:t> </a:t>
            </a:r>
            <a:r>
              <a:rPr lang="es-MX" dirty="0" err="1"/>
              <a:t>information</a:t>
            </a:r>
            <a:r>
              <a:rPr lang="es-MX" dirty="0"/>
              <a:t> </a:t>
            </a:r>
            <a:r>
              <a:rPr lang="es-MX" dirty="0" err="1"/>
              <a:t>on</a:t>
            </a:r>
            <a:r>
              <a:rPr lang="es-MX" dirty="0"/>
              <a:t> </a:t>
            </a:r>
            <a:r>
              <a:rPr lang="es-MX" dirty="0" err="1"/>
              <a:t>some</a:t>
            </a:r>
            <a:r>
              <a:rPr lang="es-MX" dirty="0"/>
              <a:t> </a:t>
            </a:r>
            <a:r>
              <a:rPr lang="es-MX" dirty="0" err="1"/>
              <a:t>columns</a:t>
            </a:r>
            <a:r>
              <a:rPr lang="es-MX" dirty="0"/>
              <a:t>.</a:t>
            </a:r>
            <a:endParaRPr lang="en-US" dirty="0"/>
          </a:p>
        </p:txBody>
      </p:sp>
      <p:sp>
        <p:nvSpPr>
          <p:cNvPr id="18" name="Forma libre: forma 17">
            <a:extLst>
              <a:ext uri="{FF2B5EF4-FFF2-40B4-BE49-F238E27FC236}">
                <a16:creationId xmlns:a16="http://schemas.microsoft.com/office/drawing/2014/main" id="{DFD4767E-7E98-6778-9038-16AA541B72E0}"/>
              </a:ext>
            </a:extLst>
          </p:cNvPr>
          <p:cNvSpPr/>
          <p:nvPr/>
        </p:nvSpPr>
        <p:spPr>
          <a:xfrm>
            <a:off x="8669867" y="2150533"/>
            <a:ext cx="643466" cy="2286000"/>
          </a:xfrm>
          <a:custGeom>
            <a:avLst/>
            <a:gdLst>
              <a:gd name="connsiteX0" fmla="*/ 457200 w 643466"/>
              <a:gd name="connsiteY0" fmla="*/ 0 h 2286000"/>
              <a:gd name="connsiteX1" fmla="*/ 0 w 643466"/>
              <a:gd name="connsiteY1" fmla="*/ 812800 h 2286000"/>
              <a:gd name="connsiteX2" fmla="*/ 643466 w 643466"/>
              <a:gd name="connsiteY2" fmla="*/ 1371600 h 2286000"/>
              <a:gd name="connsiteX3" fmla="*/ 50800 w 643466"/>
              <a:gd name="connsiteY3" fmla="*/ 2286000 h 2286000"/>
              <a:gd name="connsiteX4" fmla="*/ 457200 w 643466"/>
              <a:gd name="connsiteY4" fmla="*/ 2015067 h 2286000"/>
              <a:gd name="connsiteX0" fmla="*/ 457200 w 643466"/>
              <a:gd name="connsiteY0" fmla="*/ 0 h 2286000"/>
              <a:gd name="connsiteX1" fmla="*/ 0 w 643466"/>
              <a:gd name="connsiteY1" fmla="*/ 812800 h 2286000"/>
              <a:gd name="connsiteX2" fmla="*/ 643466 w 643466"/>
              <a:gd name="connsiteY2" fmla="*/ 1371600 h 2286000"/>
              <a:gd name="connsiteX3" fmla="*/ 50800 w 643466"/>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643466" h="2286000">
                <a:moveTo>
                  <a:pt x="457200" y="0"/>
                </a:moveTo>
                <a:lnTo>
                  <a:pt x="0" y="812800"/>
                </a:lnTo>
                <a:lnTo>
                  <a:pt x="643466" y="1371600"/>
                </a:lnTo>
                <a:lnTo>
                  <a:pt x="50800" y="2286000"/>
                </a:ln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EDA process was carried out using various visualizations with the Seaborn and Matplotlib libraries to identify correlations between attributes and the target variable. Additionally, categorical variables were transformed into dummy variables, and feature reduction was performed.</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Rectángulo: esquinas redondeadas 6">
            <a:extLst>
              <a:ext uri="{FF2B5EF4-FFF2-40B4-BE49-F238E27FC236}">
                <a16:creationId xmlns:a16="http://schemas.microsoft.com/office/drawing/2014/main" id="{C853B8E5-2AFE-D8EF-2C90-2CBFE3733031}"/>
              </a:ext>
            </a:extLst>
          </p:cNvPr>
          <p:cNvSpPr/>
          <p:nvPr/>
        </p:nvSpPr>
        <p:spPr>
          <a:xfrm>
            <a:off x="6857258" y="1466719"/>
            <a:ext cx="4299232" cy="549049"/>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Visualize</a:t>
            </a:r>
            <a:r>
              <a:rPr lang="es-MX" dirty="0"/>
              <a:t> </a:t>
            </a:r>
            <a:r>
              <a:rPr lang="es-MX" dirty="0" err="1"/>
              <a:t>the</a:t>
            </a:r>
            <a:r>
              <a:rPr lang="es-MX" dirty="0"/>
              <a:t> </a:t>
            </a:r>
            <a:r>
              <a:rPr lang="es-MX" dirty="0" err="1"/>
              <a:t>relationship</a:t>
            </a:r>
            <a:r>
              <a:rPr lang="es-MX" dirty="0"/>
              <a:t> </a:t>
            </a:r>
            <a:r>
              <a:rPr lang="es-MX" dirty="0" err="1"/>
              <a:t>between</a:t>
            </a:r>
            <a:r>
              <a:rPr lang="es-MX" dirty="0"/>
              <a:t> :</a:t>
            </a:r>
            <a:endParaRPr lang="en-US" dirty="0"/>
          </a:p>
        </p:txBody>
      </p:sp>
      <p:sp>
        <p:nvSpPr>
          <p:cNvPr id="8" name="Rectángulo: esquinas redondeadas 7">
            <a:extLst>
              <a:ext uri="{FF2B5EF4-FFF2-40B4-BE49-F238E27FC236}">
                <a16:creationId xmlns:a16="http://schemas.microsoft.com/office/drawing/2014/main" id="{1C11A751-C215-D65F-C5B2-A9449F479C34}"/>
              </a:ext>
            </a:extLst>
          </p:cNvPr>
          <p:cNvSpPr/>
          <p:nvPr/>
        </p:nvSpPr>
        <p:spPr>
          <a:xfrm>
            <a:off x="6476629" y="2387601"/>
            <a:ext cx="1857514" cy="3400906"/>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MX" sz="1600" dirty="0"/>
              <a:t>Flight </a:t>
            </a:r>
            <a:r>
              <a:rPr lang="es-MX" sz="1600" dirty="0" err="1"/>
              <a:t>Number</a:t>
            </a:r>
            <a:endParaRPr lang="es-MX" sz="1600" dirty="0"/>
          </a:p>
          <a:p>
            <a:pPr marL="285750" indent="-285750" algn="ctr">
              <a:buFont typeface="Arial" panose="020B0604020202020204" pitchFamily="34" charset="0"/>
              <a:buChar char="•"/>
            </a:pPr>
            <a:endParaRPr lang="es-MX" sz="1600" dirty="0"/>
          </a:p>
          <a:p>
            <a:pPr marL="285750" indent="-285750" algn="ctr">
              <a:buFont typeface="Arial" panose="020B0604020202020204" pitchFamily="34" charset="0"/>
              <a:buChar char="•"/>
            </a:pPr>
            <a:r>
              <a:rPr lang="es-MX" sz="1600" dirty="0" err="1"/>
              <a:t>Succes</a:t>
            </a:r>
            <a:r>
              <a:rPr lang="es-MX" sz="1600" dirty="0"/>
              <a:t> </a:t>
            </a:r>
            <a:r>
              <a:rPr lang="es-MX" sz="1600" dirty="0" err="1"/>
              <a:t>Rate</a:t>
            </a:r>
            <a:endParaRPr lang="es-MX" sz="1600" dirty="0"/>
          </a:p>
          <a:p>
            <a:pPr marL="285750" indent="-285750" algn="ctr">
              <a:buFont typeface="Arial" panose="020B0604020202020204" pitchFamily="34" charset="0"/>
              <a:buChar char="•"/>
            </a:pPr>
            <a:endParaRPr lang="es-MX" sz="1600" dirty="0"/>
          </a:p>
          <a:p>
            <a:pPr marL="285750" indent="-285750" algn="ctr">
              <a:buFont typeface="Arial" panose="020B0604020202020204" pitchFamily="34" charset="0"/>
              <a:buChar char="•"/>
            </a:pPr>
            <a:r>
              <a:rPr lang="es-MX" sz="1600" dirty="0" err="1"/>
              <a:t>Payload</a:t>
            </a:r>
            <a:endParaRPr lang="es-MX" sz="1600" dirty="0"/>
          </a:p>
          <a:p>
            <a:pPr marL="285750" indent="-285750" algn="ctr">
              <a:buFont typeface="Arial" panose="020B0604020202020204" pitchFamily="34" charset="0"/>
              <a:buChar char="•"/>
            </a:pPr>
            <a:endParaRPr lang="es-MX" sz="1600" dirty="0"/>
          </a:p>
          <a:p>
            <a:pPr marL="285750" indent="-285750" algn="ctr">
              <a:buFont typeface="Arial" panose="020B0604020202020204" pitchFamily="34" charset="0"/>
              <a:buChar char="•"/>
            </a:pPr>
            <a:r>
              <a:rPr lang="es-MX" sz="1600" dirty="0"/>
              <a:t>Flight </a:t>
            </a:r>
            <a:r>
              <a:rPr lang="es-MX" sz="1600" dirty="0" err="1"/>
              <a:t>Number</a:t>
            </a:r>
            <a:endParaRPr lang="es-MX" sz="1600" dirty="0"/>
          </a:p>
          <a:p>
            <a:pPr marL="285750" indent="-285750" algn="ctr">
              <a:buFont typeface="Arial" panose="020B0604020202020204" pitchFamily="34" charset="0"/>
              <a:buChar char="•"/>
            </a:pPr>
            <a:endParaRPr lang="es-MX" sz="1600" dirty="0"/>
          </a:p>
          <a:p>
            <a:pPr marL="285750" indent="-285750" algn="ctr">
              <a:buFont typeface="Arial" panose="020B0604020202020204" pitchFamily="34" charset="0"/>
              <a:buChar char="•"/>
            </a:pPr>
            <a:r>
              <a:rPr lang="es-MX" sz="1600" dirty="0" err="1"/>
              <a:t>Yearly</a:t>
            </a:r>
            <a:r>
              <a:rPr lang="es-MX" sz="1600" dirty="0"/>
              <a:t> </a:t>
            </a:r>
            <a:r>
              <a:rPr lang="es-MX" sz="1600" dirty="0" err="1"/>
              <a:t>Trend</a:t>
            </a:r>
            <a:endParaRPr lang="en-US" sz="1600" dirty="0"/>
          </a:p>
        </p:txBody>
      </p:sp>
      <p:sp>
        <p:nvSpPr>
          <p:cNvPr id="9" name="Rectángulo: esquinas redondeadas 8">
            <a:extLst>
              <a:ext uri="{FF2B5EF4-FFF2-40B4-BE49-F238E27FC236}">
                <a16:creationId xmlns:a16="http://schemas.microsoft.com/office/drawing/2014/main" id="{1916EC85-7F28-D46A-4B5D-2FD2B08A3ECD}"/>
              </a:ext>
            </a:extLst>
          </p:cNvPr>
          <p:cNvSpPr/>
          <p:nvPr/>
        </p:nvSpPr>
        <p:spPr>
          <a:xfrm>
            <a:off x="9600458" y="2394788"/>
            <a:ext cx="1857514" cy="3400906"/>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MX" sz="1600" dirty="0" err="1"/>
              <a:t>Launch</a:t>
            </a:r>
            <a:r>
              <a:rPr lang="es-MX" sz="1600" dirty="0"/>
              <a:t> Site</a:t>
            </a:r>
          </a:p>
          <a:p>
            <a:pPr marL="285750" indent="-285750" algn="ctr">
              <a:buFont typeface="Arial" panose="020B0604020202020204" pitchFamily="34" charset="0"/>
              <a:buChar char="•"/>
            </a:pPr>
            <a:endParaRPr lang="es-MX" sz="1600" dirty="0"/>
          </a:p>
          <a:p>
            <a:pPr marL="285750" indent="-285750" algn="ctr">
              <a:buFont typeface="Arial" panose="020B0604020202020204" pitchFamily="34" charset="0"/>
              <a:buChar char="•"/>
            </a:pPr>
            <a:r>
              <a:rPr lang="es-MX" sz="1600" dirty="0" err="1"/>
              <a:t>Orbit</a:t>
            </a:r>
            <a:endParaRPr lang="es-MX" sz="1600" dirty="0"/>
          </a:p>
          <a:p>
            <a:pPr marL="285750" indent="-285750" algn="ctr">
              <a:buFont typeface="Arial" panose="020B0604020202020204" pitchFamily="34" charset="0"/>
              <a:buChar char="•"/>
            </a:pPr>
            <a:endParaRPr lang="es-MX" sz="1600" dirty="0"/>
          </a:p>
          <a:p>
            <a:pPr marL="285750" indent="-285750" algn="ctr">
              <a:buFont typeface="Arial" panose="020B0604020202020204" pitchFamily="34" charset="0"/>
              <a:buChar char="•"/>
            </a:pPr>
            <a:r>
              <a:rPr lang="es-MX" sz="1600" dirty="0" err="1"/>
              <a:t>Launch</a:t>
            </a:r>
            <a:r>
              <a:rPr lang="es-MX" sz="1600" dirty="0"/>
              <a:t> Site</a:t>
            </a:r>
          </a:p>
          <a:p>
            <a:pPr marL="285750" indent="-285750" algn="ctr">
              <a:buFont typeface="Arial" panose="020B0604020202020204" pitchFamily="34" charset="0"/>
              <a:buChar char="•"/>
            </a:pPr>
            <a:endParaRPr lang="es-MX" sz="1600" dirty="0"/>
          </a:p>
          <a:p>
            <a:pPr marL="285750" indent="-285750" algn="ctr">
              <a:buFont typeface="Arial" panose="020B0604020202020204" pitchFamily="34" charset="0"/>
              <a:buChar char="•"/>
            </a:pPr>
            <a:r>
              <a:rPr lang="es-MX" sz="1600" dirty="0" err="1"/>
              <a:t>Orbit</a:t>
            </a:r>
            <a:endParaRPr lang="es-MX" sz="1600" dirty="0"/>
          </a:p>
          <a:p>
            <a:pPr marL="285750" indent="-285750" algn="ctr">
              <a:buFont typeface="Arial" panose="020B0604020202020204" pitchFamily="34" charset="0"/>
              <a:buChar char="•"/>
            </a:pPr>
            <a:endParaRPr lang="es-MX" sz="1600" dirty="0"/>
          </a:p>
          <a:p>
            <a:pPr marL="285750" indent="-285750" algn="ctr">
              <a:buFont typeface="Arial" panose="020B0604020202020204" pitchFamily="34" charset="0"/>
              <a:buChar char="•"/>
            </a:pPr>
            <a:r>
              <a:rPr lang="es-MX" sz="1600" dirty="0" err="1"/>
              <a:t>Launches</a:t>
            </a:r>
            <a:r>
              <a:rPr lang="es-MX" sz="1600" dirty="0"/>
              <a:t> </a:t>
            </a:r>
            <a:r>
              <a:rPr lang="es-MX" sz="1600" dirty="0" err="1"/>
              <a:t>Succes</a:t>
            </a:r>
            <a:endParaRPr lang="en-US" sz="1600" dirty="0"/>
          </a:p>
        </p:txBody>
      </p:sp>
      <p:sp>
        <p:nvSpPr>
          <p:cNvPr id="10" name="Estrella: 6 puntas 9">
            <a:extLst>
              <a:ext uri="{FF2B5EF4-FFF2-40B4-BE49-F238E27FC236}">
                <a16:creationId xmlns:a16="http://schemas.microsoft.com/office/drawing/2014/main" id="{B20830C2-2784-FF2E-0A2A-B2671B99699E}"/>
              </a:ext>
            </a:extLst>
          </p:cNvPr>
          <p:cNvSpPr/>
          <p:nvPr/>
        </p:nvSpPr>
        <p:spPr>
          <a:xfrm>
            <a:off x="8427300" y="3405370"/>
            <a:ext cx="1080000" cy="1080000"/>
          </a:xfrm>
          <a:prstGeom prst="star6">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VS</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40559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queries used for the EDA stage are listed on the right:</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F75841D1-B235-A6CA-B810-B6AC4A387349}"/>
              </a:ext>
            </a:extLst>
          </p:cNvPr>
          <p:cNvSpPr txBox="1">
            <a:spLocks/>
          </p:cNvSpPr>
          <p:nvPr/>
        </p:nvSpPr>
        <p:spPr>
          <a:xfrm>
            <a:off x="4978400" y="1270000"/>
            <a:ext cx="6942667" cy="55880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t>SQL Queries</a:t>
            </a:r>
          </a:p>
          <a:p>
            <a:pPr marL="514350" indent="-514350">
              <a:buAutoNum type="arabicPeriod"/>
            </a:pPr>
            <a:r>
              <a:rPr lang="en-US" sz="1600" dirty="0"/>
              <a:t>Display the names of the unique launch sites in the space mission</a:t>
            </a:r>
          </a:p>
          <a:p>
            <a:pPr marL="514350" indent="-514350">
              <a:buAutoNum type="arabicPeriod"/>
            </a:pPr>
            <a:r>
              <a:rPr lang="en-US" sz="1600" dirty="0"/>
              <a:t>Display 5 records where launch sites begin with the string 'CCA’</a:t>
            </a:r>
          </a:p>
          <a:p>
            <a:pPr marL="514350" indent="-514350">
              <a:buAutoNum type="arabicPeriod"/>
            </a:pPr>
            <a:r>
              <a:rPr lang="en-US" sz="1600" dirty="0"/>
              <a:t>Display the total payload mass carried by boosters launched by NASA (CRS)</a:t>
            </a:r>
          </a:p>
          <a:p>
            <a:pPr marL="514350" indent="-514350">
              <a:buAutoNum type="arabicPeriod"/>
            </a:pPr>
            <a:r>
              <a:rPr lang="en-US" sz="1600" dirty="0"/>
              <a:t>Display average payload mass carried by booster version F9 v1.1</a:t>
            </a:r>
          </a:p>
          <a:p>
            <a:pPr marL="514350" indent="-514350">
              <a:buAutoNum type="arabicPeriod"/>
            </a:pPr>
            <a:r>
              <a:rPr lang="en-US" sz="1600" dirty="0"/>
              <a:t>List the date when the first </a:t>
            </a:r>
            <a:r>
              <a:rPr lang="en-US" sz="1600" dirty="0" err="1"/>
              <a:t>succesful</a:t>
            </a:r>
            <a:r>
              <a:rPr lang="en-US" sz="1600" dirty="0"/>
              <a:t> landing outcome in ground pad was </a:t>
            </a:r>
            <a:r>
              <a:rPr lang="en-US" sz="1600" dirty="0" err="1"/>
              <a:t>acheived</a:t>
            </a:r>
            <a:r>
              <a:rPr lang="en-US" sz="1600" dirty="0"/>
              <a:t>.</a:t>
            </a:r>
          </a:p>
          <a:p>
            <a:pPr marL="514350" indent="-514350">
              <a:buAutoNum type="arabicPeriod"/>
            </a:pPr>
            <a:r>
              <a:rPr lang="en-US" sz="1600" dirty="0"/>
              <a:t>List the names of the boosters which have success in drone ship and have payload mass greater than 4000 but less than 6000</a:t>
            </a:r>
          </a:p>
          <a:p>
            <a:pPr marL="514350" indent="-514350">
              <a:buAutoNum type="arabicPeriod"/>
            </a:pPr>
            <a:r>
              <a:rPr lang="en-US" sz="1600" dirty="0"/>
              <a:t>List the total number of successful and failure mission outcomes</a:t>
            </a:r>
          </a:p>
          <a:p>
            <a:pPr marL="514350" indent="-514350">
              <a:buAutoNum type="arabicPeriod"/>
            </a:pPr>
            <a:r>
              <a:rPr lang="en-US" sz="1600" dirty="0"/>
              <a:t>List the names of the </a:t>
            </a:r>
            <a:r>
              <a:rPr lang="en-US" sz="1600" dirty="0" err="1"/>
              <a:t>booster_versions</a:t>
            </a:r>
            <a:r>
              <a:rPr lang="en-US" sz="1600" dirty="0"/>
              <a:t> which have carried the maximum payload mass. Using a subquery</a:t>
            </a:r>
          </a:p>
          <a:p>
            <a:pPr marL="514350" indent="-514350">
              <a:buAutoNum type="arabicPeriod"/>
            </a:pPr>
            <a:r>
              <a:rPr lang="en-US" sz="1600" dirty="0"/>
              <a:t>List the records which will display the month names, failure </a:t>
            </a:r>
            <a:r>
              <a:rPr lang="en-US" sz="1600" dirty="0" err="1"/>
              <a:t>landing_outcomes</a:t>
            </a:r>
            <a:r>
              <a:rPr lang="en-US" sz="1600" dirty="0"/>
              <a:t> in drone ship ,booster versions, </a:t>
            </a:r>
            <a:r>
              <a:rPr lang="en-US" sz="1600" dirty="0" err="1"/>
              <a:t>launch_site</a:t>
            </a:r>
            <a:r>
              <a:rPr lang="en-US" sz="1600" dirty="0"/>
              <a:t> for the months in year 2015</a:t>
            </a:r>
          </a:p>
          <a:p>
            <a:pPr marL="514350" indent="-514350">
              <a:buAutoNum type="arabicPeriod"/>
            </a:pPr>
            <a:r>
              <a:rPr lang="en-US" sz="1600" dirty="0"/>
              <a:t>Rank the count of landing outcomes (such as Failure (drone ship) or Success (ground pad)) between the date 2010-06-04 and 2017-03-20, in descending order</a:t>
            </a:r>
          </a:p>
          <a:p>
            <a:endParaRPr lang="en-US" sz="1600" dirty="0"/>
          </a:p>
          <a:p>
            <a:endParaRPr lang="en-US" sz="16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2972" y="1875054"/>
            <a:ext cx="498686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stage, the Folium library was used to visualize geospatial data. By adding color-coded markers to the launch sites, it became easier to pinpoint their locations and better understand the data.</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Content Placeholder 4">
            <a:extLst>
              <a:ext uri="{FF2B5EF4-FFF2-40B4-BE49-F238E27FC236}">
                <a16:creationId xmlns:a16="http://schemas.microsoft.com/office/drawing/2014/main" id="{EA88E64D-B066-F78B-81DD-A38A647075B6}"/>
              </a:ext>
            </a:extLst>
          </p:cNvPr>
          <p:cNvSpPr txBox="1">
            <a:spLocks/>
          </p:cNvSpPr>
          <p:nvPr/>
        </p:nvSpPr>
        <p:spPr>
          <a:xfrm>
            <a:off x="6096000" y="1282003"/>
            <a:ext cx="5808133" cy="49443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solidFill>
                  <a:schemeClr val="accent3">
                    <a:lumMod val="25000"/>
                  </a:schemeClr>
                </a:solidFill>
                <a:latin typeface="Abadi" panose="020B0604020104020204" pitchFamily="34" charset="0"/>
              </a:rPr>
              <a:t>Creation of an interactive map with Folium</a:t>
            </a:r>
          </a:p>
          <a:p>
            <a:pPr>
              <a:lnSpc>
                <a:spcPct val="100000"/>
              </a:lnSpc>
              <a:spcBef>
                <a:spcPts val="1400"/>
              </a:spcBef>
            </a:pPr>
            <a:r>
              <a:rPr lang="en-US" sz="1600" dirty="0">
                <a:solidFill>
                  <a:schemeClr val="accent3">
                    <a:lumMod val="25000"/>
                  </a:schemeClr>
                </a:solidFill>
                <a:latin typeface="Abadi" panose="020B0604020104020204" pitchFamily="34" charset="0"/>
              </a:rPr>
              <a:t>I started by creating a global map and then plotted the four launch sites with their labels. </a:t>
            </a:r>
          </a:p>
          <a:p>
            <a:pPr>
              <a:lnSpc>
                <a:spcPct val="100000"/>
              </a:lnSpc>
              <a:spcBef>
                <a:spcPts val="1400"/>
              </a:spcBef>
            </a:pPr>
            <a:r>
              <a:rPr lang="en-US" sz="1600" dirty="0">
                <a:solidFill>
                  <a:schemeClr val="accent3">
                    <a:lumMod val="25000"/>
                  </a:schemeClr>
                </a:solidFill>
                <a:latin typeface="Abadi" panose="020B0604020104020204" pitchFamily="34" charset="0"/>
              </a:rPr>
              <a:t>Colored markers were added to represent the failed and successful landings of rocket launches at these sites. </a:t>
            </a:r>
          </a:p>
          <a:p>
            <a:pPr>
              <a:lnSpc>
                <a:spcPct val="100000"/>
              </a:lnSpc>
              <a:spcBef>
                <a:spcPts val="1400"/>
              </a:spcBef>
            </a:pPr>
            <a:r>
              <a:rPr lang="en-US" sz="1600" dirty="0">
                <a:solidFill>
                  <a:schemeClr val="accent3">
                    <a:lumMod val="25000"/>
                  </a:schemeClr>
                </a:solidFill>
                <a:latin typeface="Abadi" panose="020B0604020104020204" pitchFamily="34" charset="0"/>
              </a:rPr>
              <a:t>Finally, the distance was calculated between the coastline, the road, and the nearest city to the CCAF LC-40 launch site. </a:t>
            </a:r>
          </a:p>
          <a:p>
            <a:pPr>
              <a:lnSpc>
                <a:spcPct val="100000"/>
              </a:lnSpc>
              <a:spcBef>
                <a:spcPts val="1400"/>
              </a:spcBef>
            </a:pPr>
            <a:r>
              <a:rPr lang="en-US" sz="1600" dirty="0">
                <a:solidFill>
                  <a:schemeClr val="accent3">
                    <a:lumMod val="25000"/>
                  </a:schemeClr>
                </a:solidFill>
                <a:latin typeface="Abadi" panose="020B0604020104020204" pitchFamily="34" charset="0"/>
              </a:rPr>
              <a:t>The launch sites are:</a:t>
            </a:r>
            <a:endParaRPr lang="en-US" sz="3200" dirty="0"/>
          </a:p>
        </p:txBody>
      </p:sp>
      <p:graphicFrame>
        <p:nvGraphicFramePr>
          <p:cNvPr id="8" name="Tabla 7">
            <a:extLst>
              <a:ext uri="{FF2B5EF4-FFF2-40B4-BE49-F238E27FC236}">
                <a16:creationId xmlns:a16="http://schemas.microsoft.com/office/drawing/2014/main" id="{C15A088F-CAA4-1FAA-9189-E93901B3CE99}"/>
              </a:ext>
            </a:extLst>
          </p:cNvPr>
          <p:cNvGraphicFramePr>
            <a:graphicFrameLocks noGrp="1"/>
          </p:cNvGraphicFramePr>
          <p:nvPr>
            <p:extLst>
              <p:ext uri="{D42A27DB-BD31-4B8C-83A1-F6EECF244321}">
                <p14:modId xmlns:p14="http://schemas.microsoft.com/office/powerpoint/2010/main" val="714806789"/>
              </p:ext>
            </p:extLst>
          </p:nvPr>
        </p:nvGraphicFramePr>
        <p:xfrm>
          <a:off x="6096001" y="4171373"/>
          <a:ext cx="5689599" cy="1854200"/>
        </p:xfrm>
        <a:graphic>
          <a:graphicData uri="http://schemas.openxmlformats.org/drawingml/2006/table">
            <a:tbl>
              <a:tblPr firstRow="1" bandRow="1">
                <a:tableStyleId>{5C22544A-7EE6-4342-B048-85BDC9FD1C3A}</a:tableStyleId>
              </a:tblPr>
              <a:tblGrid>
                <a:gridCol w="2641599">
                  <a:extLst>
                    <a:ext uri="{9D8B030D-6E8A-4147-A177-3AD203B41FA5}">
                      <a16:colId xmlns:a16="http://schemas.microsoft.com/office/drawing/2014/main" val="2834587621"/>
                    </a:ext>
                  </a:extLst>
                </a:gridCol>
                <a:gridCol w="1625600">
                  <a:extLst>
                    <a:ext uri="{9D8B030D-6E8A-4147-A177-3AD203B41FA5}">
                      <a16:colId xmlns:a16="http://schemas.microsoft.com/office/drawing/2014/main" val="1299947192"/>
                    </a:ext>
                  </a:extLst>
                </a:gridCol>
                <a:gridCol w="1422400">
                  <a:extLst>
                    <a:ext uri="{9D8B030D-6E8A-4147-A177-3AD203B41FA5}">
                      <a16:colId xmlns:a16="http://schemas.microsoft.com/office/drawing/2014/main" val="1716537830"/>
                    </a:ext>
                  </a:extLst>
                </a:gridCol>
              </a:tblGrid>
              <a:tr h="370840">
                <a:tc>
                  <a:txBody>
                    <a:bodyPr/>
                    <a:lstStyle/>
                    <a:p>
                      <a:pPr algn="ctr" fontAlgn="b"/>
                      <a:r>
                        <a:rPr lang="en-US" sz="1600" b="0" i="0" u="none" strike="noStrike" dirty="0">
                          <a:solidFill>
                            <a:srgbClr val="FFF9F9"/>
                          </a:solidFill>
                          <a:effectLst/>
                          <a:latin typeface="Calibri" panose="020F0502020204030204" pitchFamily="34" charset="0"/>
                        </a:rPr>
                        <a:t>Launch Sites</a:t>
                      </a:r>
                    </a:p>
                  </a:txBody>
                  <a:tcPr marL="9525" marR="9525" marT="9525" marB="0" anchor="b"/>
                </a:tc>
                <a:tc>
                  <a:txBody>
                    <a:bodyPr/>
                    <a:lstStyle/>
                    <a:p>
                      <a:pPr algn="ctr" fontAlgn="b"/>
                      <a:r>
                        <a:rPr lang="en-US" sz="1600" b="0" i="0" u="none" strike="noStrike" dirty="0">
                          <a:solidFill>
                            <a:srgbClr val="FFF9F9"/>
                          </a:solidFill>
                          <a:effectLst/>
                          <a:latin typeface="Calibri" panose="020F0502020204030204" pitchFamily="34" charset="0"/>
                        </a:rPr>
                        <a:t>Lat</a:t>
                      </a:r>
                    </a:p>
                  </a:txBody>
                  <a:tcPr marL="9525" marR="9525" marT="9525" marB="0" anchor="b"/>
                </a:tc>
                <a:tc>
                  <a:txBody>
                    <a:bodyPr/>
                    <a:lstStyle/>
                    <a:p>
                      <a:pPr algn="ctr" fontAlgn="b"/>
                      <a:r>
                        <a:rPr lang="en-US" sz="1600" b="0" i="0" u="none" strike="noStrike" dirty="0">
                          <a:solidFill>
                            <a:srgbClr val="FFF9F9"/>
                          </a:solidFill>
                          <a:effectLst/>
                          <a:latin typeface="Calibri" panose="020F0502020204030204" pitchFamily="34" charset="0"/>
                        </a:rPr>
                        <a:t>Long</a:t>
                      </a:r>
                    </a:p>
                  </a:txBody>
                  <a:tcPr marL="9525" marR="9525" marT="9525" marB="0" anchor="b"/>
                </a:tc>
                <a:extLst>
                  <a:ext uri="{0D108BD9-81ED-4DB2-BD59-A6C34878D82A}">
                    <a16:rowId xmlns:a16="http://schemas.microsoft.com/office/drawing/2014/main" val="47570024"/>
                  </a:ext>
                </a:extLst>
              </a:tr>
              <a:tr h="370840">
                <a:tc>
                  <a:txBody>
                    <a:bodyPr/>
                    <a:lstStyle/>
                    <a:p>
                      <a:pPr algn="ctr" fontAlgn="b"/>
                      <a:r>
                        <a:rPr lang="en-US" sz="1600" b="0" i="0" u="none" strike="noStrike">
                          <a:solidFill>
                            <a:srgbClr val="000000"/>
                          </a:solidFill>
                          <a:effectLst/>
                          <a:latin typeface="Calibri" panose="020F0502020204030204" pitchFamily="34" charset="0"/>
                        </a:rPr>
                        <a:t>CCAFS LC-40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28.562302</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-80.577356</a:t>
                      </a:r>
                    </a:p>
                  </a:txBody>
                  <a:tcPr marL="9525" marR="9525" marT="9525" marB="0" anchor="b"/>
                </a:tc>
                <a:extLst>
                  <a:ext uri="{0D108BD9-81ED-4DB2-BD59-A6C34878D82A}">
                    <a16:rowId xmlns:a16="http://schemas.microsoft.com/office/drawing/2014/main" val="3653418244"/>
                  </a:ext>
                </a:extLst>
              </a:tr>
              <a:tr h="370840">
                <a:tc>
                  <a:txBody>
                    <a:bodyPr/>
                    <a:lstStyle/>
                    <a:p>
                      <a:pPr algn="ctr" fontAlgn="b"/>
                      <a:r>
                        <a:rPr lang="en-US" sz="1600" b="0" i="0" u="none" strike="noStrike">
                          <a:solidFill>
                            <a:srgbClr val="000000"/>
                          </a:solidFill>
                          <a:effectLst/>
                          <a:latin typeface="Calibri" panose="020F0502020204030204" pitchFamily="34" charset="0"/>
                        </a:rPr>
                        <a:t>CCAFS SLC-40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28.563197</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-80.576820</a:t>
                      </a:r>
                    </a:p>
                  </a:txBody>
                  <a:tcPr marL="9525" marR="9525" marT="9525" marB="0" anchor="b"/>
                </a:tc>
                <a:extLst>
                  <a:ext uri="{0D108BD9-81ED-4DB2-BD59-A6C34878D82A}">
                    <a16:rowId xmlns:a16="http://schemas.microsoft.com/office/drawing/2014/main" val="3500946292"/>
                  </a:ext>
                </a:extLst>
              </a:tr>
              <a:tr h="370840">
                <a:tc>
                  <a:txBody>
                    <a:bodyPr/>
                    <a:lstStyle/>
                    <a:p>
                      <a:pPr algn="ctr" fontAlgn="b"/>
                      <a:r>
                        <a:rPr lang="en-US" sz="1600" b="0" i="0" u="none" strike="noStrike">
                          <a:solidFill>
                            <a:srgbClr val="000000"/>
                          </a:solidFill>
                          <a:effectLst/>
                          <a:latin typeface="Calibri" panose="020F0502020204030204" pitchFamily="34" charset="0"/>
                        </a:rPr>
                        <a:t>KSC LC-39A</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28.573255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-80.646895</a:t>
                      </a:r>
                    </a:p>
                  </a:txBody>
                  <a:tcPr marL="9525" marR="9525" marT="9525" marB="0" anchor="b"/>
                </a:tc>
                <a:extLst>
                  <a:ext uri="{0D108BD9-81ED-4DB2-BD59-A6C34878D82A}">
                    <a16:rowId xmlns:a16="http://schemas.microsoft.com/office/drawing/2014/main" val="1916121736"/>
                  </a:ext>
                </a:extLst>
              </a:tr>
              <a:tr h="370840">
                <a:tc>
                  <a:txBody>
                    <a:bodyPr/>
                    <a:lstStyle/>
                    <a:p>
                      <a:pPr algn="ctr" fontAlgn="b"/>
                      <a:r>
                        <a:rPr lang="en-US" sz="1600" b="0" i="0" u="none" strike="noStrike">
                          <a:solidFill>
                            <a:srgbClr val="000000"/>
                          </a:solidFill>
                          <a:effectLst/>
                          <a:latin typeface="Calibri" panose="020F0502020204030204" pitchFamily="34" charset="0"/>
                        </a:rPr>
                        <a:t>VAFB SLC-4E</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34.632834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-120.610745</a:t>
                      </a:r>
                    </a:p>
                  </a:txBody>
                  <a:tcPr marL="9525" marR="9525" marT="9525" marB="0" anchor="b"/>
                </a:tc>
                <a:extLst>
                  <a:ext uri="{0D108BD9-81ED-4DB2-BD59-A6C34878D82A}">
                    <a16:rowId xmlns:a16="http://schemas.microsoft.com/office/drawing/2014/main" val="2347404578"/>
                  </a:ext>
                </a:extLst>
              </a:tr>
            </a:tbl>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 A dropdown menu was added to enable the selection of a Launch Site for the Dashboard.</a:t>
            </a:r>
          </a:p>
          <a:p>
            <a:pPr>
              <a:lnSpc>
                <a:spcPct val="100000"/>
              </a:lnSpc>
              <a:spcBef>
                <a:spcPts val="1400"/>
              </a:spcBef>
            </a:pPr>
            <a:r>
              <a:rPr lang="en-US" sz="2200" dirty="0">
                <a:solidFill>
                  <a:schemeClr val="accent3">
                    <a:lumMod val="25000"/>
                  </a:schemeClr>
                </a:solidFill>
                <a:latin typeface="Abadi" panose="020B0604020104020204" pitchFamily="34" charset="0"/>
              </a:rPr>
              <a:t>2. A pie chart was included to display the total successful launches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3. A slider was added to select payload within a specified range.</a:t>
            </a:r>
          </a:p>
          <a:p>
            <a:pPr>
              <a:lnSpc>
                <a:spcPct val="100000"/>
              </a:lnSpc>
              <a:spcBef>
                <a:spcPts val="1400"/>
              </a:spcBef>
            </a:pPr>
            <a:r>
              <a:rPr lang="en-US" sz="2200" dirty="0">
                <a:solidFill>
                  <a:schemeClr val="accent3">
                    <a:lumMod val="25000"/>
                  </a:schemeClr>
                </a:solidFill>
                <a:latin typeface="Abadi" panose="020B0604020104020204" pitchFamily="34" charset="0"/>
              </a:rPr>
              <a:t>4. Finally, a scatter plot was created to show the correlation between payload and launch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4446" y="1266092"/>
            <a:ext cx="5691555" cy="5161119"/>
          </a:xfrm>
          <a:prstGeom prst="rect">
            <a:avLst/>
          </a:prstGeom>
        </p:spPr>
        <p:txBody>
          <a:bodyPr>
            <a:normAutofit fontScale="92500" lnSpcReduction="20000"/>
          </a:bodyPr>
          <a:lstStyle/>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Loading cleaned data</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Standardize data to prevent bias</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Splitting the data into 20% and 80% for testing and training, respectively</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Apply 4 different classification algorithms:</a:t>
            </a:r>
          </a:p>
          <a:p>
            <a:pPr marL="914400" lvl="1" indent="-4572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Logistic Regression (LR)</a:t>
            </a:r>
          </a:p>
          <a:p>
            <a:pPr marL="914400" lvl="1" indent="-457200">
              <a:lnSpc>
                <a:spcPct val="100000"/>
              </a:lnSpc>
              <a:spcBef>
                <a:spcPts val="1400"/>
              </a:spcBef>
              <a:buAutoNum type="arabicPeriod"/>
            </a:pPr>
            <a:r>
              <a:rPr lang="en-US" sz="1800" dirty="0" err="1">
                <a:solidFill>
                  <a:schemeClr val="accent3">
                    <a:lumMod val="25000"/>
                  </a:schemeClr>
                </a:solidFill>
                <a:latin typeface="Abadi" panose="020B0604020104020204" pitchFamily="34" charset="0"/>
              </a:rPr>
              <a:t>Suport</a:t>
            </a:r>
            <a:r>
              <a:rPr lang="en-US" sz="1800" dirty="0">
                <a:solidFill>
                  <a:schemeClr val="accent3">
                    <a:lumMod val="25000"/>
                  </a:schemeClr>
                </a:solidFill>
                <a:latin typeface="Abadi" panose="020B0604020104020204" pitchFamily="34" charset="0"/>
              </a:rPr>
              <a:t> Vector Machine (SVM)</a:t>
            </a:r>
          </a:p>
          <a:p>
            <a:pPr marL="914400" lvl="1" indent="-4572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Decision Tree (DT)</a:t>
            </a:r>
          </a:p>
          <a:p>
            <a:pPr marL="914400" lvl="1" indent="-4572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K </a:t>
            </a:r>
            <a:r>
              <a:rPr lang="en-US" sz="1800" dirty="0" err="1">
                <a:solidFill>
                  <a:schemeClr val="accent3">
                    <a:lumMod val="25000"/>
                  </a:schemeClr>
                </a:solidFill>
                <a:latin typeface="Abadi" panose="020B0604020104020204" pitchFamily="34" charset="0"/>
              </a:rPr>
              <a:t>Nereast</a:t>
            </a:r>
            <a:r>
              <a:rPr lang="en-US" sz="1800" dirty="0">
                <a:solidFill>
                  <a:schemeClr val="accent3">
                    <a:lumMod val="25000"/>
                  </a:schemeClr>
                </a:solidFill>
                <a:latin typeface="Abadi" panose="020B0604020104020204" pitchFamily="34" charset="0"/>
              </a:rPr>
              <a:t> Neighbors (KNN)</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Using Grid Search to find best hyper parameters</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Evaluating techniques applying Confusion matrix, F1 score, Jaccard Score and use the best algorithm</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Rectángulo: esquinas redondeadas 6">
            <a:extLst>
              <a:ext uri="{FF2B5EF4-FFF2-40B4-BE49-F238E27FC236}">
                <a16:creationId xmlns:a16="http://schemas.microsoft.com/office/drawing/2014/main" id="{824B5A07-7EC3-25F5-7697-88667C580C40}"/>
              </a:ext>
            </a:extLst>
          </p:cNvPr>
          <p:cNvSpPr/>
          <p:nvPr/>
        </p:nvSpPr>
        <p:spPr>
          <a:xfrm>
            <a:off x="6012620" y="2192861"/>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2. </a:t>
            </a:r>
            <a:r>
              <a:rPr lang="es-MX" dirty="0" err="1"/>
              <a:t>Standarize</a:t>
            </a:r>
            <a:r>
              <a:rPr lang="es-MX" dirty="0"/>
              <a:t> data</a:t>
            </a:r>
            <a:endParaRPr lang="en-US" dirty="0"/>
          </a:p>
        </p:txBody>
      </p:sp>
      <p:sp>
        <p:nvSpPr>
          <p:cNvPr id="8" name="Rectángulo: esquinas redondeadas 7">
            <a:extLst>
              <a:ext uri="{FF2B5EF4-FFF2-40B4-BE49-F238E27FC236}">
                <a16:creationId xmlns:a16="http://schemas.microsoft.com/office/drawing/2014/main" id="{618EA60E-F235-0BAA-E852-931F15440EF4}"/>
              </a:ext>
            </a:extLst>
          </p:cNvPr>
          <p:cNvSpPr/>
          <p:nvPr/>
        </p:nvSpPr>
        <p:spPr>
          <a:xfrm>
            <a:off x="9135077" y="3031061"/>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3. </a:t>
            </a:r>
            <a:r>
              <a:rPr lang="es-MX" dirty="0" err="1"/>
              <a:t>Splitting</a:t>
            </a:r>
            <a:r>
              <a:rPr lang="es-MX" dirty="0"/>
              <a:t> data </a:t>
            </a:r>
            <a:r>
              <a:rPr lang="es-MX" dirty="0" err="1"/>
              <a:t>into</a:t>
            </a:r>
            <a:r>
              <a:rPr lang="es-MX" dirty="0"/>
              <a:t> test and training</a:t>
            </a:r>
            <a:endParaRPr lang="en-US" dirty="0"/>
          </a:p>
        </p:txBody>
      </p:sp>
      <p:cxnSp>
        <p:nvCxnSpPr>
          <p:cNvPr id="9" name="Conector recto de flecha 8">
            <a:extLst>
              <a:ext uri="{FF2B5EF4-FFF2-40B4-BE49-F238E27FC236}">
                <a16:creationId xmlns:a16="http://schemas.microsoft.com/office/drawing/2014/main" id="{DBCEB72A-2790-73EC-C375-B459F08B9940}"/>
              </a:ext>
            </a:extLst>
          </p:cNvPr>
          <p:cNvCxnSpPr>
            <a:stCxn id="7" idx="3"/>
            <a:endCxn id="8" idx="1"/>
          </p:cNvCxnSpPr>
          <p:nvPr/>
        </p:nvCxnSpPr>
        <p:spPr>
          <a:xfrm>
            <a:off x="8163153" y="2535761"/>
            <a:ext cx="971924" cy="838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esquinas redondeadas 9">
            <a:extLst>
              <a:ext uri="{FF2B5EF4-FFF2-40B4-BE49-F238E27FC236}">
                <a16:creationId xmlns:a16="http://schemas.microsoft.com/office/drawing/2014/main" id="{E369C908-FD4C-AEA5-B3E6-48C60F4C70FD}"/>
              </a:ext>
            </a:extLst>
          </p:cNvPr>
          <p:cNvSpPr/>
          <p:nvPr/>
        </p:nvSpPr>
        <p:spPr>
          <a:xfrm>
            <a:off x="5820508" y="3926150"/>
            <a:ext cx="2342645"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4. </a:t>
            </a:r>
            <a:r>
              <a:rPr lang="es-MX" dirty="0" err="1"/>
              <a:t>Apply</a:t>
            </a:r>
            <a:r>
              <a:rPr lang="es-MX" dirty="0"/>
              <a:t> </a:t>
            </a:r>
            <a:r>
              <a:rPr lang="es-MX" dirty="0" err="1"/>
              <a:t>classification</a:t>
            </a:r>
            <a:r>
              <a:rPr lang="es-MX" dirty="0"/>
              <a:t> </a:t>
            </a:r>
            <a:r>
              <a:rPr lang="es-MX" dirty="0" err="1"/>
              <a:t>algorithms</a:t>
            </a:r>
            <a:endParaRPr lang="en-US" dirty="0"/>
          </a:p>
        </p:txBody>
      </p:sp>
      <p:sp>
        <p:nvSpPr>
          <p:cNvPr id="11" name="Rectángulo: esquinas redondeadas 10">
            <a:extLst>
              <a:ext uri="{FF2B5EF4-FFF2-40B4-BE49-F238E27FC236}">
                <a16:creationId xmlns:a16="http://schemas.microsoft.com/office/drawing/2014/main" id="{4D28EFBB-8936-4A03-D8A5-853DA6758903}"/>
              </a:ext>
            </a:extLst>
          </p:cNvPr>
          <p:cNvSpPr/>
          <p:nvPr/>
        </p:nvSpPr>
        <p:spPr>
          <a:xfrm>
            <a:off x="9135078" y="4761505"/>
            <a:ext cx="2322894"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5. </a:t>
            </a:r>
            <a:r>
              <a:rPr lang="es-MX" dirty="0" err="1"/>
              <a:t>Grid</a:t>
            </a:r>
            <a:r>
              <a:rPr lang="es-MX" dirty="0"/>
              <a:t> </a:t>
            </a:r>
            <a:r>
              <a:rPr lang="es-MX" dirty="0" err="1"/>
              <a:t>Search</a:t>
            </a:r>
            <a:r>
              <a:rPr lang="es-MX" dirty="0"/>
              <a:t> CV </a:t>
            </a:r>
            <a:r>
              <a:rPr lang="es-MX" dirty="0" err="1"/>
              <a:t>to</a:t>
            </a:r>
            <a:r>
              <a:rPr lang="es-MX" dirty="0"/>
              <a:t> </a:t>
            </a:r>
            <a:r>
              <a:rPr lang="es-MX" dirty="0" err="1"/>
              <a:t>find</a:t>
            </a:r>
            <a:r>
              <a:rPr lang="es-MX" dirty="0"/>
              <a:t> </a:t>
            </a:r>
            <a:r>
              <a:rPr lang="es-MX" dirty="0" err="1"/>
              <a:t>best</a:t>
            </a:r>
            <a:r>
              <a:rPr lang="es-MX" dirty="0"/>
              <a:t> </a:t>
            </a:r>
            <a:r>
              <a:rPr lang="es-MX" dirty="0" err="1"/>
              <a:t>parametera</a:t>
            </a:r>
            <a:endParaRPr lang="en-US" dirty="0"/>
          </a:p>
        </p:txBody>
      </p:sp>
      <p:cxnSp>
        <p:nvCxnSpPr>
          <p:cNvPr id="12" name="Conector recto de flecha 11">
            <a:extLst>
              <a:ext uri="{FF2B5EF4-FFF2-40B4-BE49-F238E27FC236}">
                <a16:creationId xmlns:a16="http://schemas.microsoft.com/office/drawing/2014/main" id="{EE586A21-9803-A6A7-08FF-0245CA7654EC}"/>
              </a:ext>
            </a:extLst>
          </p:cNvPr>
          <p:cNvCxnSpPr/>
          <p:nvPr/>
        </p:nvCxnSpPr>
        <p:spPr>
          <a:xfrm>
            <a:off x="8163153" y="4300800"/>
            <a:ext cx="971924" cy="838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5BA7EEE6-6B99-54B8-D603-C6997B9E9FB4}"/>
              </a:ext>
            </a:extLst>
          </p:cNvPr>
          <p:cNvCxnSpPr>
            <a:cxnSpLocks/>
            <a:stCxn id="8" idx="1"/>
          </p:cNvCxnSpPr>
          <p:nvPr/>
        </p:nvCxnSpPr>
        <p:spPr>
          <a:xfrm flipH="1">
            <a:off x="8163153" y="3373961"/>
            <a:ext cx="971924" cy="895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284979C4-5134-BC26-5053-206DA73ABF21}"/>
              </a:ext>
            </a:extLst>
          </p:cNvPr>
          <p:cNvCxnSpPr>
            <a:cxnSpLocks/>
          </p:cNvCxnSpPr>
          <p:nvPr/>
        </p:nvCxnSpPr>
        <p:spPr>
          <a:xfrm flipH="1">
            <a:off x="8189838" y="5139000"/>
            <a:ext cx="971924" cy="895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esquinas redondeadas 15">
            <a:extLst>
              <a:ext uri="{FF2B5EF4-FFF2-40B4-BE49-F238E27FC236}">
                <a16:creationId xmlns:a16="http://schemas.microsoft.com/office/drawing/2014/main" id="{EF73BFF2-8B7F-61F4-3279-9AE53B4D44F1}"/>
              </a:ext>
            </a:extLst>
          </p:cNvPr>
          <p:cNvSpPr/>
          <p:nvPr/>
        </p:nvSpPr>
        <p:spPr>
          <a:xfrm>
            <a:off x="9135078" y="1296199"/>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1. </a:t>
            </a:r>
            <a:r>
              <a:rPr lang="es-MX" dirty="0" err="1"/>
              <a:t>Loading</a:t>
            </a:r>
            <a:r>
              <a:rPr lang="es-MX" dirty="0"/>
              <a:t> </a:t>
            </a:r>
            <a:r>
              <a:rPr lang="es-MX" dirty="0" err="1"/>
              <a:t>cleaned</a:t>
            </a:r>
            <a:r>
              <a:rPr lang="es-MX" dirty="0"/>
              <a:t> data</a:t>
            </a:r>
            <a:endParaRPr lang="en-US" dirty="0"/>
          </a:p>
        </p:txBody>
      </p:sp>
      <p:cxnSp>
        <p:nvCxnSpPr>
          <p:cNvPr id="17" name="Conector recto de flecha 16">
            <a:extLst>
              <a:ext uri="{FF2B5EF4-FFF2-40B4-BE49-F238E27FC236}">
                <a16:creationId xmlns:a16="http://schemas.microsoft.com/office/drawing/2014/main" id="{2007D54E-AAFA-3FE5-02BD-05A26C9953F4}"/>
              </a:ext>
            </a:extLst>
          </p:cNvPr>
          <p:cNvCxnSpPr>
            <a:cxnSpLocks/>
          </p:cNvCxnSpPr>
          <p:nvPr/>
        </p:nvCxnSpPr>
        <p:spPr>
          <a:xfrm flipH="1">
            <a:off x="8163153" y="1628130"/>
            <a:ext cx="971924" cy="895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esquinas redondeadas 17">
            <a:extLst>
              <a:ext uri="{FF2B5EF4-FFF2-40B4-BE49-F238E27FC236}">
                <a16:creationId xmlns:a16="http://schemas.microsoft.com/office/drawing/2014/main" id="{CAFB5F4F-E535-968D-9BDF-85FAE472646E}"/>
              </a:ext>
            </a:extLst>
          </p:cNvPr>
          <p:cNvSpPr/>
          <p:nvPr/>
        </p:nvSpPr>
        <p:spPr>
          <a:xfrm>
            <a:off x="6012619" y="5691189"/>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6. </a:t>
            </a:r>
            <a:r>
              <a:rPr lang="es-MX" dirty="0" err="1"/>
              <a:t>Evaluate</a:t>
            </a:r>
            <a:r>
              <a:rPr lang="es-MX" dirty="0"/>
              <a:t> </a:t>
            </a:r>
            <a:r>
              <a:rPr lang="es-MX" dirty="0" err="1"/>
              <a:t>best</a:t>
            </a:r>
            <a:r>
              <a:rPr lang="es-MX" dirty="0"/>
              <a:t> </a:t>
            </a:r>
            <a:r>
              <a:rPr lang="es-MX" dirty="0" err="1"/>
              <a:t>technique</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03508" y="1305762"/>
            <a:ext cx="3800989" cy="7141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17F8821F-F52E-0E23-33E5-F0DCB1EFBFB5}"/>
              </a:ext>
            </a:extLst>
          </p:cNvPr>
          <p:cNvPicPr>
            <a:picLocks noChangeAspect="1"/>
          </p:cNvPicPr>
          <p:nvPr/>
        </p:nvPicPr>
        <p:blipFill>
          <a:blip r:embed="rId4"/>
          <a:stretch>
            <a:fillRect/>
          </a:stretch>
        </p:blipFill>
        <p:spPr>
          <a:xfrm>
            <a:off x="7905486" y="2019900"/>
            <a:ext cx="3412974" cy="3274877"/>
          </a:xfrm>
          <a:prstGeom prst="rect">
            <a:avLst/>
          </a:prstGeom>
        </p:spPr>
      </p:pic>
      <p:sp>
        <p:nvSpPr>
          <p:cNvPr id="5" name="Content Placeholder 2">
            <a:extLst>
              <a:ext uri="{FF2B5EF4-FFF2-40B4-BE49-F238E27FC236}">
                <a16:creationId xmlns:a16="http://schemas.microsoft.com/office/drawing/2014/main" id="{8E85473B-8E9F-2C62-B8A5-64A7D039289F}"/>
              </a:ext>
            </a:extLst>
          </p:cNvPr>
          <p:cNvSpPr txBox="1">
            <a:spLocks/>
          </p:cNvSpPr>
          <p:nvPr/>
        </p:nvSpPr>
        <p:spPr>
          <a:xfrm>
            <a:off x="4104497" y="1297201"/>
            <a:ext cx="3800989" cy="731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1800" dirty="0"/>
          </a:p>
          <a:p>
            <a:pPr marL="457200" lvl="1" indent="0">
              <a:buNone/>
            </a:pPr>
            <a:endParaRPr lang="en-US" sz="1800" dirty="0"/>
          </a:p>
        </p:txBody>
      </p:sp>
      <p:sp>
        <p:nvSpPr>
          <p:cNvPr id="6" name="Content Placeholder 2">
            <a:extLst>
              <a:ext uri="{FF2B5EF4-FFF2-40B4-BE49-F238E27FC236}">
                <a16:creationId xmlns:a16="http://schemas.microsoft.com/office/drawing/2014/main" id="{FFF6FB58-7E45-4BF9-03DD-0FC76749A22C}"/>
              </a:ext>
            </a:extLst>
          </p:cNvPr>
          <p:cNvSpPr txBox="1">
            <a:spLocks/>
          </p:cNvSpPr>
          <p:nvPr/>
        </p:nvSpPr>
        <p:spPr>
          <a:xfrm>
            <a:off x="7905486" y="1307824"/>
            <a:ext cx="3552486" cy="500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pic>
        <p:nvPicPr>
          <p:cNvPr id="10" name="Imagen 9">
            <a:extLst>
              <a:ext uri="{FF2B5EF4-FFF2-40B4-BE49-F238E27FC236}">
                <a16:creationId xmlns:a16="http://schemas.microsoft.com/office/drawing/2014/main" id="{00F143DF-EC64-0500-5B13-4EE393B1894E}"/>
              </a:ext>
            </a:extLst>
          </p:cNvPr>
          <p:cNvPicPr>
            <a:picLocks noChangeAspect="1"/>
          </p:cNvPicPr>
          <p:nvPr/>
        </p:nvPicPr>
        <p:blipFill>
          <a:blip r:embed="rId5"/>
          <a:stretch>
            <a:fillRect/>
          </a:stretch>
        </p:blipFill>
        <p:spPr>
          <a:xfrm>
            <a:off x="303508" y="2028461"/>
            <a:ext cx="3380125" cy="3274877"/>
          </a:xfrm>
          <a:prstGeom prst="rect">
            <a:avLst/>
          </a:prstGeom>
        </p:spPr>
      </p:pic>
      <p:pic>
        <p:nvPicPr>
          <p:cNvPr id="12" name="Imagen 11">
            <a:extLst>
              <a:ext uri="{FF2B5EF4-FFF2-40B4-BE49-F238E27FC236}">
                <a16:creationId xmlns:a16="http://schemas.microsoft.com/office/drawing/2014/main" id="{F843F290-8E1B-0FAE-1885-D298855C0767}"/>
              </a:ext>
            </a:extLst>
          </p:cNvPr>
          <p:cNvPicPr>
            <a:picLocks noChangeAspect="1"/>
          </p:cNvPicPr>
          <p:nvPr/>
        </p:nvPicPr>
        <p:blipFill>
          <a:blip r:embed="rId6"/>
          <a:stretch>
            <a:fillRect/>
          </a:stretch>
        </p:blipFill>
        <p:spPr>
          <a:xfrm>
            <a:off x="3833126" y="2028461"/>
            <a:ext cx="3922866" cy="1401515"/>
          </a:xfrm>
          <a:prstGeom prst="rect">
            <a:avLst/>
          </a:prstGeom>
        </p:spPr>
      </p:pic>
      <p:pic>
        <p:nvPicPr>
          <p:cNvPr id="13" name="Imagen 12">
            <a:extLst>
              <a:ext uri="{FF2B5EF4-FFF2-40B4-BE49-F238E27FC236}">
                <a16:creationId xmlns:a16="http://schemas.microsoft.com/office/drawing/2014/main" id="{F4BA5DD2-6078-EE6C-9000-49840C9D60C5}"/>
              </a:ext>
            </a:extLst>
          </p:cNvPr>
          <p:cNvPicPr>
            <a:picLocks noChangeAspect="1"/>
          </p:cNvPicPr>
          <p:nvPr/>
        </p:nvPicPr>
        <p:blipFill>
          <a:blip r:embed="rId7"/>
          <a:srcRect/>
          <a:stretch/>
        </p:blipFill>
        <p:spPr>
          <a:xfrm>
            <a:off x="3905499" y="3893262"/>
            <a:ext cx="3778120" cy="1401515"/>
          </a:xfrm>
          <a:prstGeom prst="rect">
            <a:avLst/>
          </a:prstGeom>
        </p:spPr>
      </p:pic>
      <p:sp>
        <p:nvSpPr>
          <p:cNvPr id="14" name="Content Placeholder 2">
            <a:extLst>
              <a:ext uri="{FF2B5EF4-FFF2-40B4-BE49-F238E27FC236}">
                <a16:creationId xmlns:a16="http://schemas.microsoft.com/office/drawing/2014/main" id="{A9191FDC-E4B3-6AAC-8108-382D205BB0D2}"/>
              </a:ext>
            </a:extLst>
          </p:cNvPr>
          <p:cNvSpPr txBox="1">
            <a:spLocks/>
          </p:cNvSpPr>
          <p:nvPr/>
        </p:nvSpPr>
        <p:spPr>
          <a:xfrm>
            <a:off x="303507" y="5392433"/>
            <a:ext cx="11014953" cy="73126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exploratory data analysis revealed that successful landings have been steadily increasing since 2013. The best classification algorithm for making accurate predictions is the Decision Tree.</a:t>
            </a:r>
            <a:endParaRPr lang="en-US" sz="1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08539"/>
            <a:ext cx="11218789" cy="4764331"/>
          </a:xfrm>
          <a:prstGeom prst="rect">
            <a:avLst/>
          </a:prstGeom>
        </p:spPr>
        <p:txBody>
          <a:bodyPr>
            <a:normAutofit lnSpcReduction="10000"/>
          </a:bodyPr>
          <a:lstStyle/>
          <a:p>
            <a:pPr>
              <a:lnSpc>
                <a:spcPct val="100000"/>
              </a:lnSpc>
              <a:spcBef>
                <a:spcPts val="1400"/>
              </a:spcBef>
            </a:pPr>
            <a:r>
              <a:rPr lang="en-CA" sz="1800" dirty="0">
                <a:solidFill>
                  <a:schemeClr val="accent3">
                    <a:lumMod val="25000"/>
                  </a:schemeClr>
                </a:solidFill>
                <a:latin typeface="Abadi" panose="020B0604020104020204" pitchFamily="34" charset="0"/>
              </a:rPr>
              <a:t>Plot of Flight Number vs. Launch Site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CCAFS SLS 40: This is the site with the highest number of launches by SpaceX, making it the site with the most successful landings.</a:t>
            </a:r>
          </a:p>
          <a:p>
            <a:pPr>
              <a:lnSpc>
                <a:spcPct val="100000"/>
              </a:lnSpc>
              <a:spcBef>
                <a:spcPts val="1400"/>
              </a:spcBef>
            </a:pPr>
            <a:r>
              <a:rPr lang="en-US" sz="1800" dirty="0">
                <a:solidFill>
                  <a:schemeClr val="accent3">
                    <a:lumMod val="25000"/>
                  </a:schemeClr>
                </a:solidFill>
                <a:latin typeface="Abadi" panose="020B0604020104020204" pitchFamily="34" charset="0"/>
              </a:rPr>
              <a:t>VAFB SLC 4E: This is the site with the fewest launches overall, with only three successful landings and ten failures.</a:t>
            </a:r>
          </a:p>
          <a:p>
            <a:pPr>
              <a:lnSpc>
                <a:spcPct val="100000"/>
              </a:lnSpc>
              <a:spcBef>
                <a:spcPts val="1400"/>
              </a:spcBef>
            </a:pPr>
            <a:r>
              <a:rPr lang="en-US" sz="1800" dirty="0">
                <a:solidFill>
                  <a:schemeClr val="accent3">
                    <a:lumMod val="25000"/>
                  </a:schemeClr>
                </a:solidFill>
                <a:latin typeface="Abadi" panose="020B0604020104020204" pitchFamily="34" charset="0"/>
              </a:rPr>
              <a:t>KSC LC 39A: This is the most recently used launch site, and it has fewer successes compared to failures at the same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8CB9A3EC-88C3-57D2-41A4-CC0F29336273}"/>
              </a:ext>
            </a:extLst>
          </p:cNvPr>
          <p:cNvPicPr>
            <a:picLocks noChangeAspect="1"/>
          </p:cNvPicPr>
          <p:nvPr/>
        </p:nvPicPr>
        <p:blipFill>
          <a:blip r:embed="rId3"/>
          <a:stretch>
            <a:fillRect/>
          </a:stretch>
        </p:blipFill>
        <p:spPr>
          <a:xfrm>
            <a:off x="770010" y="1756319"/>
            <a:ext cx="10484443" cy="201105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932"/>
            <a:ext cx="10687961" cy="503241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chart clearly shows the relationship between rocket mass and landing success. The lighter the rocket, the higher the probability of success; the heavier the rocket, the greater the likelihood of failure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9BE71C0A-0DE5-ACE4-9C7F-2B4487018CDD}"/>
              </a:ext>
            </a:extLst>
          </p:cNvPr>
          <p:cNvPicPr>
            <a:picLocks noChangeAspect="1"/>
          </p:cNvPicPr>
          <p:nvPr/>
        </p:nvPicPr>
        <p:blipFill>
          <a:blip r:embed="rId3"/>
          <a:stretch>
            <a:fillRect/>
          </a:stretch>
        </p:blipFill>
        <p:spPr>
          <a:xfrm>
            <a:off x="770011" y="1706760"/>
            <a:ext cx="10515600" cy="20587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53068"/>
            <a:ext cx="10687961" cy="745066"/>
          </a:xfrm>
          <a:prstGeom prst="rect">
            <a:avLst/>
          </a:prstGeom>
        </p:spPr>
        <p:txBody>
          <a:bodyPr>
            <a:normAutofit/>
          </a:bodyPr>
          <a:lstStyle/>
          <a:p>
            <a:pPr>
              <a:lnSpc>
                <a:spcPct val="100000"/>
              </a:lnSpc>
              <a:spcBef>
                <a:spcPts val="1400"/>
              </a:spcBef>
            </a:pPr>
            <a:r>
              <a:rPr lang="es-MX" sz="2200" dirty="0" err="1">
                <a:solidFill>
                  <a:schemeClr val="accent3">
                    <a:lumMod val="25000"/>
                  </a:schemeClr>
                </a:solidFill>
                <a:latin typeface="Abadi" panose="020B0604020104020204" pitchFamily="34" charset="0"/>
              </a:rPr>
              <a:t>Barplot</a:t>
            </a:r>
            <a:r>
              <a:rPr lang="es-MX" sz="2200" dirty="0">
                <a:solidFill>
                  <a:schemeClr val="accent3">
                    <a:lumMod val="25000"/>
                  </a:schemeClr>
                </a:solidFill>
                <a:latin typeface="Abadi" panose="020B0604020104020204" pitchFamily="34" charset="0"/>
              </a:rPr>
              <a:t> – </a:t>
            </a:r>
            <a:r>
              <a:rPr lang="es-MX" sz="2200" dirty="0" err="1">
                <a:solidFill>
                  <a:schemeClr val="accent3">
                    <a:lumMod val="25000"/>
                  </a:schemeClr>
                </a:solidFill>
                <a:latin typeface="Abadi" panose="020B0604020104020204" pitchFamily="34" charset="0"/>
              </a:rPr>
              <a:t>Orbit</a:t>
            </a:r>
            <a:r>
              <a:rPr lang="es-MX" sz="2200" dirty="0">
                <a:solidFill>
                  <a:schemeClr val="accent3">
                    <a:lumMod val="25000"/>
                  </a:schemeClr>
                </a:solidFill>
                <a:latin typeface="Abadi" panose="020B0604020104020204" pitchFamily="34" charset="0"/>
              </a:rPr>
              <a:t> vs </a:t>
            </a:r>
            <a:r>
              <a:rPr lang="es-MX" sz="2200" dirty="0" err="1">
                <a:solidFill>
                  <a:schemeClr val="accent3">
                    <a:lumMod val="25000"/>
                  </a:schemeClr>
                </a:solidFill>
                <a:latin typeface="Abadi" panose="020B0604020104020204" pitchFamily="34" charset="0"/>
              </a:rPr>
              <a:t>Class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535F97C7-FBF6-37C3-6FD1-9794D99A14D0}"/>
              </a:ext>
            </a:extLst>
          </p:cNvPr>
          <p:cNvPicPr>
            <a:picLocks noChangeAspect="1"/>
          </p:cNvPicPr>
          <p:nvPr/>
        </p:nvPicPr>
        <p:blipFill>
          <a:blip r:embed="rId3"/>
          <a:stretch>
            <a:fillRect/>
          </a:stretch>
        </p:blipFill>
        <p:spPr>
          <a:xfrm>
            <a:off x="770010" y="1998133"/>
            <a:ext cx="5363557" cy="4027439"/>
          </a:xfrm>
          <a:prstGeom prst="rect">
            <a:avLst/>
          </a:prstGeom>
        </p:spPr>
      </p:pic>
      <p:sp>
        <p:nvSpPr>
          <p:cNvPr id="7" name="Content Placeholder 2">
            <a:extLst>
              <a:ext uri="{FF2B5EF4-FFF2-40B4-BE49-F238E27FC236}">
                <a16:creationId xmlns:a16="http://schemas.microsoft.com/office/drawing/2014/main" id="{974A0EE3-B831-BCFE-091A-5DE7D979E975}"/>
              </a:ext>
            </a:extLst>
          </p:cNvPr>
          <p:cNvSpPr txBox="1">
            <a:spLocks/>
          </p:cNvSpPr>
          <p:nvPr/>
        </p:nvSpPr>
        <p:spPr>
          <a:xfrm>
            <a:off x="6133567" y="1998133"/>
            <a:ext cx="5152044" cy="40274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t>The orbit followed by rockets during launch significantly impacts their landing success. Satellites in ES-L1, GEO, HEO, and SSO orbits have contributed to higher launch success rates. On the other hand, GTO is the orbit with the highest failure rate.</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03867"/>
            <a:ext cx="10687961" cy="5123344"/>
          </a:xfrm>
          <a:prstGeom prst="rect">
            <a:avLst/>
          </a:prstGeom>
        </p:spPr>
        <p:txBody>
          <a:bodyPr>
            <a:normAutofit/>
          </a:bodyPr>
          <a:lstStyle/>
          <a:p>
            <a:pPr>
              <a:lnSpc>
                <a:spcPct val="100000"/>
              </a:lnSpc>
              <a:spcBef>
                <a:spcPts val="1400"/>
              </a:spcBef>
            </a:pPr>
            <a:r>
              <a:rPr lang="es-MX" sz="2200" dirty="0" err="1">
                <a:solidFill>
                  <a:schemeClr val="accent3">
                    <a:lumMod val="25000"/>
                  </a:schemeClr>
                </a:solidFill>
                <a:latin typeface="Abadi" panose="020B0604020104020204" pitchFamily="34" charset="0"/>
              </a:rPr>
              <a:t>Scatterplot</a:t>
            </a:r>
            <a:r>
              <a:rPr lang="es-MX" sz="2200" dirty="0">
                <a:solidFill>
                  <a:schemeClr val="accent3">
                    <a:lumMod val="25000"/>
                  </a:schemeClr>
                </a:solidFill>
                <a:latin typeface="Abadi" panose="020B0604020104020204" pitchFamily="34" charset="0"/>
              </a:rPr>
              <a:t> - </a:t>
            </a:r>
            <a:r>
              <a:rPr lang="en-US" sz="2200" dirty="0">
                <a:solidFill>
                  <a:schemeClr val="accent3">
                    <a:lumMod val="25000"/>
                  </a:schemeClr>
                </a:solidFill>
                <a:latin typeface="Abadi" panose="020B0604020104020204" pitchFamily="34" charset="0"/>
              </a:rPr>
              <a:t>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chart shows the number of flights and the orbits followed by the rockets. It’s clear that the orbits with the highest number of launches are the most successful, while the newer orbits tested in recent flights have only achieved four successful landings.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AFC7BB3A-7DDE-AAF6-6996-B68AD8326046}"/>
              </a:ext>
            </a:extLst>
          </p:cNvPr>
          <p:cNvPicPr>
            <a:picLocks noChangeAspect="1"/>
          </p:cNvPicPr>
          <p:nvPr/>
        </p:nvPicPr>
        <p:blipFill>
          <a:blip r:embed="rId3"/>
          <a:stretch>
            <a:fillRect/>
          </a:stretch>
        </p:blipFill>
        <p:spPr>
          <a:xfrm>
            <a:off x="770011" y="1723913"/>
            <a:ext cx="10651979" cy="207295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20799"/>
            <a:ext cx="10687961" cy="4998551"/>
          </a:xfrm>
          <a:prstGeom prst="rect">
            <a:avLst/>
          </a:prstGeom>
        </p:spPr>
        <p:txBody>
          <a:bodyPr>
            <a:normAutofit/>
          </a:bodyPr>
          <a:lstStyle/>
          <a:p>
            <a:pPr>
              <a:lnSpc>
                <a:spcPct val="100000"/>
              </a:lnSpc>
              <a:spcBef>
                <a:spcPts val="1400"/>
              </a:spcBef>
            </a:pPr>
            <a:r>
              <a:rPr lang="es-MX" sz="2200" dirty="0" err="1">
                <a:solidFill>
                  <a:schemeClr val="accent3">
                    <a:lumMod val="25000"/>
                  </a:schemeClr>
                </a:solidFill>
                <a:latin typeface="Abadi" panose="020B0604020104020204" pitchFamily="34" charset="0"/>
              </a:rPr>
              <a:t>Scatterplot</a:t>
            </a:r>
            <a:r>
              <a:rPr lang="es-MX" sz="2200" dirty="0">
                <a:solidFill>
                  <a:schemeClr val="accent3">
                    <a:lumMod val="25000"/>
                  </a:schemeClr>
                </a:solidFill>
                <a:latin typeface="Abadi" panose="020B0604020104020204" pitchFamily="34" charset="0"/>
              </a:rPr>
              <a:t> – P</a:t>
            </a:r>
            <a:r>
              <a:rPr lang="en-US" sz="2200" dirty="0" err="1">
                <a:solidFill>
                  <a:schemeClr val="accent3">
                    <a:lumMod val="25000"/>
                  </a:schemeClr>
                </a:solidFill>
                <a:latin typeface="Abadi" panose="020B0604020104020204" pitchFamily="34" charset="0"/>
              </a:rPr>
              <a:t>ayload</a:t>
            </a:r>
            <a:r>
              <a:rPr lang="en-US" sz="2200" dirty="0">
                <a:solidFill>
                  <a:schemeClr val="accent3">
                    <a:lumMod val="25000"/>
                  </a:schemeClr>
                </a:solidFill>
                <a:latin typeface="Abadi" panose="020B0604020104020204" pitchFamily="34" charset="0"/>
              </a:rPr>
              <a:t>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chart displays the mass of the rockets launched and the orbits they followed. It highlights that weight has a greater impact on launch success than the orbits, reaffirming the trend: the lighter the mass, the higher the success rate, while heavier rockets have a greater likelihood of failure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5D7B6A75-903E-5C8C-D2C5-F4DEAA184A67}"/>
              </a:ext>
            </a:extLst>
          </p:cNvPr>
          <p:cNvPicPr>
            <a:picLocks noChangeAspect="1"/>
          </p:cNvPicPr>
          <p:nvPr/>
        </p:nvPicPr>
        <p:blipFill>
          <a:blip r:embed="rId3"/>
          <a:stretch>
            <a:fillRect/>
          </a:stretch>
        </p:blipFill>
        <p:spPr>
          <a:xfrm>
            <a:off x="770011" y="1719150"/>
            <a:ext cx="10651979" cy="210269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03867"/>
            <a:ext cx="10687961" cy="549049"/>
          </a:xfrm>
          <a:prstGeom prst="rect">
            <a:avLst/>
          </a:prstGeom>
        </p:spPr>
        <p:txBody>
          <a:bodyPr>
            <a:normAutofit/>
          </a:bodyPr>
          <a:lstStyle/>
          <a:p>
            <a:pPr>
              <a:lnSpc>
                <a:spcPct val="100000"/>
              </a:lnSpc>
              <a:spcBef>
                <a:spcPts val="1400"/>
              </a:spcBef>
            </a:pPr>
            <a:r>
              <a:rPr lang="es-MX" sz="2200" dirty="0" err="1">
                <a:solidFill>
                  <a:schemeClr val="accent3">
                    <a:lumMod val="25000"/>
                  </a:schemeClr>
                </a:solidFill>
                <a:latin typeface="Abadi" panose="020B0604020104020204" pitchFamily="34" charset="0"/>
              </a:rPr>
              <a:t>Lineplot</a:t>
            </a:r>
            <a:r>
              <a:rPr lang="es-MX" sz="2200" dirty="0">
                <a:solidFill>
                  <a:schemeClr val="accent3">
                    <a:lumMod val="25000"/>
                  </a:schemeClr>
                </a:solidFill>
                <a:latin typeface="Abadi" panose="020B0604020104020204" pitchFamily="34" charset="0"/>
              </a:rPr>
              <a:t> - Y</a:t>
            </a:r>
            <a:r>
              <a:rPr lang="en-US" sz="2200" dirty="0">
                <a:solidFill>
                  <a:schemeClr val="accent3">
                    <a:lumMod val="25000"/>
                  </a:schemeClr>
                </a:solidFill>
                <a:latin typeface="Abadi" panose="020B0604020104020204" pitchFamily="34" charset="0"/>
              </a:rPr>
              <a:t>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A6AE61E9-5719-FD5B-B8C2-79A0D8234571}"/>
              </a:ext>
            </a:extLst>
          </p:cNvPr>
          <p:cNvPicPr>
            <a:picLocks noChangeAspect="1"/>
          </p:cNvPicPr>
          <p:nvPr/>
        </p:nvPicPr>
        <p:blipFill>
          <a:blip r:embed="rId3"/>
          <a:stretch>
            <a:fillRect/>
          </a:stretch>
        </p:blipFill>
        <p:spPr>
          <a:xfrm>
            <a:off x="770011" y="1746918"/>
            <a:ext cx="5649113" cy="4134427"/>
          </a:xfrm>
          <a:prstGeom prst="rect">
            <a:avLst/>
          </a:prstGeom>
        </p:spPr>
      </p:pic>
      <p:sp>
        <p:nvSpPr>
          <p:cNvPr id="7" name="Content Placeholder 2">
            <a:extLst>
              <a:ext uri="{FF2B5EF4-FFF2-40B4-BE49-F238E27FC236}">
                <a16:creationId xmlns:a16="http://schemas.microsoft.com/office/drawing/2014/main" id="{76E553F5-553F-9AD2-B075-BDBBF377F2A7}"/>
              </a:ext>
            </a:extLst>
          </p:cNvPr>
          <p:cNvSpPr txBox="1">
            <a:spLocks/>
          </p:cNvSpPr>
          <p:nvPr/>
        </p:nvSpPr>
        <p:spPr>
          <a:xfrm>
            <a:off x="6419124" y="1746918"/>
            <a:ext cx="5357717" cy="41344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t>The success rate of rocket launches has been steadily increasing over time, with the upward trend starting in 2013. Since then, the probability of success has continued to grow.</a:t>
            </a: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4666"/>
            <a:ext cx="10687962" cy="49646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Imagen 7">
            <a:extLst>
              <a:ext uri="{FF2B5EF4-FFF2-40B4-BE49-F238E27FC236}">
                <a16:creationId xmlns:a16="http://schemas.microsoft.com/office/drawing/2014/main" id="{6C12B765-F62B-C394-C8DF-D0D39E780654}"/>
              </a:ext>
            </a:extLst>
          </p:cNvPr>
          <p:cNvPicPr>
            <a:picLocks noChangeAspect="1"/>
          </p:cNvPicPr>
          <p:nvPr/>
        </p:nvPicPr>
        <p:blipFill>
          <a:blip r:embed="rId3"/>
          <a:stretch>
            <a:fillRect/>
          </a:stretch>
        </p:blipFill>
        <p:spPr>
          <a:xfrm>
            <a:off x="2863332" y="1968581"/>
            <a:ext cx="6465336" cy="37900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3867"/>
            <a:ext cx="10687962" cy="48730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5C73CF60-6875-FCA2-03A5-01DA1A01E8AF}"/>
              </a:ext>
            </a:extLst>
          </p:cNvPr>
          <p:cNvPicPr>
            <a:picLocks noChangeAspect="1"/>
          </p:cNvPicPr>
          <p:nvPr/>
        </p:nvPicPr>
        <p:blipFill>
          <a:blip r:embed="rId3"/>
          <a:stretch>
            <a:fillRect/>
          </a:stretch>
        </p:blipFill>
        <p:spPr>
          <a:xfrm>
            <a:off x="2070064" y="1725230"/>
            <a:ext cx="8087854" cy="466790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0000"/>
            <a:ext cx="10687962" cy="49069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77589A67-0B22-2F18-E127-C27E95A7297F}"/>
              </a:ext>
            </a:extLst>
          </p:cNvPr>
          <p:cNvPicPr>
            <a:picLocks noChangeAspect="1"/>
          </p:cNvPicPr>
          <p:nvPr/>
        </p:nvPicPr>
        <p:blipFill>
          <a:blip r:embed="rId3"/>
          <a:stretch>
            <a:fillRect/>
          </a:stretch>
        </p:blipFill>
        <p:spPr>
          <a:xfrm>
            <a:off x="1368167" y="1861485"/>
            <a:ext cx="9455666" cy="199318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6933"/>
            <a:ext cx="10687962" cy="48900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AE16A7A1-DAB4-3639-CC8F-00992E7911EA}"/>
              </a:ext>
            </a:extLst>
          </p:cNvPr>
          <p:cNvPicPr>
            <a:picLocks noChangeAspect="1"/>
          </p:cNvPicPr>
          <p:nvPr/>
        </p:nvPicPr>
        <p:blipFill>
          <a:blip r:embed="rId3"/>
          <a:stretch>
            <a:fillRect/>
          </a:stretch>
        </p:blipFill>
        <p:spPr>
          <a:xfrm>
            <a:off x="421278" y="2046439"/>
            <a:ext cx="11385426" cy="224178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6933"/>
            <a:ext cx="10687962" cy="48900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F7CF206C-E505-433E-9AE8-6C5EF44C3213}"/>
              </a:ext>
            </a:extLst>
          </p:cNvPr>
          <p:cNvPicPr>
            <a:picLocks noChangeAspect="1"/>
          </p:cNvPicPr>
          <p:nvPr/>
        </p:nvPicPr>
        <p:blipFill>
          <a:blip r:embed="rId3"/>
          <a:stretch>
            <a:fillRect/>
          </a:stretch>
        </p:blipFill>
        <p:spPr>
          <a:xfrm>
            <a:off x="1944814" y="1870594"/>
            <a:ext cx="8338353" cy="23128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0000"/>
            <a:ext cx="10687962" cy="49069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496C2D92-87BB-60AD-9BC6-BBD85FED6FDB}"/>
              </a:ext>
            </a:extLst>
          </p:cNvPr>
          <p:cNvPicPr>
            <a:picLocks noChangeAspect="1"/>
          </p:cNvPicPr>
          <p:nvPr/>
        </p:nvPicPr>
        <p:blipFill>
          <a:blip r:embed="rId3"/>
          <a:stretch>
            <a:fillRect/>
          </a:stretch>
        </p:blipFill>
        <p:spPr>
          <a:xfrm>
            <a:off x="2506290" y="2119416"/>
            <a:ext cx="7179420" cy="431029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6268"/>
            <a:ext cx="10326708" cy="474133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this project, I'm taking on the role of Data Scientist to analyze data from SpaceX, Elon Musk's company, with the goal of creating a competitor named Space Y. The study was carried out using data extraction through APIs and web scraping, data analytics, and machine learning modeling algorithms.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analysis revealed that many launches failed for various reasons, including rocket weight, rocket system model, launch location, and the orbit in which the rocket would travel through space.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6933"/>
            <a:ext cx="10687962" cy="48900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24B7543C-7756-7148-871F-5FA1F4F389DA}"/>
              </a:ext>
            </a:extLst>
          </p:cNvPr>
          <p:cNvPicPr>
            <a:picLocks noChangeAspect="1"/>
          </p:cNvPicPr>
          <p:nvPr/>
        </p:nvPicPr>
        <p:blipFill>
          <a:blip r:embed="rId3"/>
          <a:stretch>
            <a:fillRect/>
          </a:stretch>
        </p:blipFill>
        <p:spPr>
          <a:xfrm>
            <a:off x="1723505" y="1766560"/>
            <a:ext cx="8780972" cy="247436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3867"/>
            <a:ext cx="10687962"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2538B4CF-605E-E77B-E277-F8853CFD1A1D}"/>
              </a:ext>
            </a:extLst>
          </p:cNvPr>
          <p:cNvPicPr>
            <a:picLocks noChangeAspect="1"/>
          </p:cNvPicPr>
          <p:nvPr/>
        </p:nvPicPr>
        <p:blipFill>
          <a:blip r:embed="rId3"/>
          <a:stretch>
            <a:fillRect/>
          </a:stretch>
        </p:blipFill>
        <p:spPr>
          <a:xfrm>
            <a:off x="2918969" y="1852916"/>
            <a:ext cx="6354062" cy="478221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3866"/>
            <a:ext cx="10687962" cy="50154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0EEEE27C-97B3-819D-C123-66D81A882E5B}"/>
              </a:ext>
            </a:extLst>
          </p:cNvPr>
          <p:cNvPicPr>
            <a:picLocks noChangeAspect="1"/>
          </p:cNvPicPr>
          <p:nvPr/>
        </p:nvPicPr>
        <p:blipFill>
          <a:blip r:embed="rId3"/>
          <a:stretch>
            <a:fillRect/>
          </a:stretch>
        </p:blipFill>
        <p:spPr>
          <a:xfrm>
            <a:off x="1420606" y="2092166"/>
            <a:ext cx="9350788" cy="260595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6932"/>
            <a:ext cx="10687962" cy="8805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0A001454-4923-C7BF-E356-A2CD6D12249E}"/>
              </a:ext>
            </a:extLst>
          </p:cNvPr>
          <p:cNvPicPr>
            <a:picLocks noChangeAspect="1"/>
          </p:cNvPicPr>
          <p:nvPr/>
        </p:nvPicPr>
        <p:blipFill>
          <a:blip r:embed="rId3"/>
          <a:stretch>
            <a:fillRect/>
          </a:stretch>
        </p:blipFill>
        <p:spPr>
          <a:xfrm>
            <a:off x="2023494" y="2149889"/>
            <a:ext cx="8145012" cy="427732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A5C2488-34D7-02BD-543F-B8248ADC5F74}"/>
              </a:ext>
            </a:extLst>
          </p:cNvPr>
          <p:cNvPicPr>
            <a:picLocks noChangeAspect="1"/>
          </p:cNvPicPr>
          <p:nvPr/>
        </p:nvPicPr>
        <p:blipFill>
          <a:blip r:embed="rId3"/>
          <a:stretch>
            <a:fillRect/>
          </a:stretch>
        </p:blipFill>
        <p:spPr>
          <a:xfrm>
            <a:off x="2269181" y="1336828"/>
            <a:ext cx="7653637" cy="390472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41558"/>
            <a:ext cx="10687962" cy="78401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SpaceX launches have taken place in the southeastern and southwestern regions of the U.S., specifically in California and Florida.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84101"/>
            <a:ext cx="10687962" cy="7891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flights were classified into two groups: Blue for successful landings and Red for failed landings.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Success rate for each launch location</a:t>
            </a:r>
          </a:p>
        </p:txBody>
      </p:sp>
      <p:pic>
        <p:nvPicPr>
          <p:cNvPr id="7" name="Imagen 6">
            <a:extLst>
              <a:ext uri="{FF2B5EF4-FFF2-40B4-BE49-F238E27FC236}">
                <a16:creationId xmlns:a16="http://schemas.microsoft.com/office/drawing/2014/main" id="{0AFAF3CA-73A7-4B66-4934-C974898FA921}"/>
              </a:ext>
            </a:extLst>
          </p:cNvPr>
          <p:cNvPicPr>
            <a:picLocks noChangeAspect="1"/>
          </p:cNvPicPr>
          <p:nvPr/>
        </p:nvPicPr>
        <p:blipFill>
          <a:blip r:embed="rId3"/>
          <a:stretch>
            <a:fillRect/>
          </a:stretch>
        </p:blipFill>
        <p:spPr>
          <a:xfrm>
            <a:off x="686948" y="1371981"/>
            <a:ext cx="10854087" cy="383503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C4FC886-ECDB-A5E6-5D05-A4622692A38B}"/>
              </a:ext>
            </a:extLst>
          </p:cNvPr>
          <p:cNvPicPr>
            <a:picLocks noChangeAspect="1"/>
          </p:cNvPicPr>
          <p:nvPr/>
        </p:nvPicPr>
        <p:blipFill>
          <a:blip r:embed="rId3"/>
          <a:stretch>
            <a:fillRect/>
          </a:stretch>
        </p:blipFill>
        <p:spPr>
          <a:xfrm>
            <a:off x="2871425" y="1300526"/>
            <a:ext cx="6449150" cy="389266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193187"/>
            <a:ext cx="10687962" cy="8323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distance between a launch site and the nearest road and coastline was calculated.</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Closest Proximities to CCAFS LC-40</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42C7A00-C211-CD8D-E883-CB4D1E955D6A}"/>
              </a:ext>
            </a:extLst>
          </p:cNvPr>
          <p:cNvPicPr>
            <a:picLocks noChangeAspect="1"/>
          </p:cNvPicPr>
          <p:nvPr/>
        </p:nvPicPr>
        <p:blipFill>
          <a:blip r:embed="rId3"/>
          <a:stretch>
            <a:fillRect/>
          </a:stretch>
        </p:blipFill>
        <p:spPr>
          <a:xfrm>
            <a:off x="1912588" y="1301163"/>
            <a:ext cx="8366824" cy="3190632"/>
          </a:xfrm>
          <a:prstGeom prst="rect">
            <a:avLst/>
          </a:prstGeom>
        </p:spPr>
      </p:pic>
      <p:pic>
        <p:nvPicPr>
          <p:cNvPr id="4" name="Imagen 3">
            <a:extLst>
              <a:ext uri="{FF2B5EF4-FFF2-40B4-BE49-F238E27FC236}">
                <a16:creationId xmlns:a16="http://schemas.microsoft.com/office/drawing/2014/main" id="{40D40B7C-AB66-A65C-6335-1413025F9C13}"/>
              </a:ext>
            </a:extLst>
          </p:cNvPr>
          <p:cNvPicPr>
            <a:picLocks noChangeAspect="1"/>
          </p:cNvPicPr>
          <p:nvPr/>
        </p:nvPicPr>
        <p:blipFill>
          <a:blip r:embed="rId4"/>
          <a:stretch>
            <a:fillRect/>
          </a:stretch>
        </p:blipFill>
        <p:spPr>
          <a:xfrm>
            <a:off x="1912588" y="1301164"/>
            <a:ext cx="8366824" cy="319063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13338" y="4491795"/>
            <a:ext cx="8965324" cy="15337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pie chart showing the percentage of launches conducted at each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30400"/>
            <a:ext cx="10499275" cy="37591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Predict whether the first stage of the Falcon 9 rocket will successfully land. SpaceX advertises Falcon 9 rocket launches on their website at a cost of $62 million, while other providers charge over $165 million per launch. A significant portion of this cost reduction is due to SpaceX's ability to reuse the first stage. Therefore, if we can predict whether the first stage will land, we can estimate the cost of a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By analyzing historical launch data from SpaceX, we can predict whether the first stage of the Falcon 9 launch will successfully land, allowing us to estimate the launch cost. This information could give the alternative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 competitive edge against SpaceX in the rocket launch market.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40A7E7F-864B-6F4D-9FC2-CD2A8A61EE10}"/>
              </a:ext>
            </a:extLst>
          </p:cNvPr>
          <p:cNvPicPr>
            <a:picLocks noChangeAspect="1"/>
          </p:cNvPicPr>
          <p:nvPr/>
        </p:nvPicPr>
        <p:blipFill>
          <a:blip r:embed="rId3"/>
          <a:stretch>
            <a:fillRect/>
          </a:stretch>
        </p:blipFill>
        <p:spPr>
          <a:xfrm>
            <a:off x="1912588" y="1301163"/>
            <a:ext cx="8366824" cy="319063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34662" y="4491795"/>
            <a:ext cx="9380483" cy="15337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pie chart showing the percentage of successful and failed landings at the site with the highest number of launches by SpaceX.</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B65D007-561B-9C7B-B65A-56704ECB65A0}"/>
              </a:ext>
            </a:extLst>
          </p:cNvPr>
          <p:cNvPicPr>
            <a:picLocks noChangeAspect="1"/>
          </p:cNvPicPr>
          <p:nvPr/>
        </p:nvPicPr>
        <p:blipFill>
          <a:blip r:embed="rId3"/>
          <a:stretch>
            <a:fillRect/>
          </a:stretch>
        </p:blipFill>
        <p:spPr>
          <a:xfrm>
            <a:off x="0" y="1041628"/>
            <a:ext cx="12192000" cy="324377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4285406"/>
            <a:ext cx="12192000" cy="174016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chart showing the relationship between landing success and the rocket's mass in kilograms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count for all sites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F132DB8-B1DE-9AD5-AF00-B52F258B37ED}"/>
              </a:ext>
            </a:extLst>
          </p:cNvPr>
          <p:cNvPicPr>
            <a:picLocks noChangeAspect="1"/>
          </p:cNvPicPr>
          <p:nvPr/>
        </p:nvPicPr>
        <p:blipFill>
          <a:blip r:embed="rId3"/>
          <a:stretch>
            <a:fillRect/>
          </a:stretch>
        </p:blipFill>
        <p:spPr>
          <a:xfrm>
            <a:off x="770011" y="1341329"/>
            <a:ext cx="6548191" cy="4978021"/>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18202" y="1473200"/>
            <a:ext cx="4139770" cy="44205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bar chart represents the accuracy percentage of each model trained on the data, aiming for greater precision in classifying the data and improving predictions on whether future landings will be successful or failed.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A66E3C0-366C-7908-1870-D4284B45F3BD}"/>
              </a:ext>
            </a:extLst>
          </p:cNvPr>
          <p:cNvPicPr>
            <a:picLocks noChangeAspect="1"/>
          </p:cNvPicPr>
          <p:nvPr/>
        </p:nvPicPr>
        <p:blipFill>
          <a:blip r:embed="rId3"/>
          <a:stretch>
            <a:fillRect/>
          </a:stretch>
        </p:blipFill>
        <p:spPr>
          <a:xfrm>
            <a:off x="770011" y="1333208"/>
            <a:ext cx="5716155" cy="469236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6165" y="1333208"/>
            <a:ext cx="4799446" cy="45357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test data, using decision tree classification, as it was the model with the highest accuracy.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56268"/>
            <a:ext cx="10687961" cy="45693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 The success rate of first stage landing leads to a huge probability of savings for future rocket launches.</a:t>
            </a:r>
          </a:p>
          <a:p>
            <a:pPr>
              <a:lnSpc>
                <a:spcPct val="100000"/>
              </a:lnSpc>
              <a:spcBef>
                <a:spcPts val="1400"/>
              </a:spcBef>
            </a:pPr>
            <a:r>
              <a:rPr lang="en-US" sz="2200" dirty="0">
                <a:solidFill>
                  <a:schemeClr val="accent3">
                    <a:lumMod val="25000"/>
                  </a:schemeClr>
                </a:solidFill>
                <a:latin typeface="Abadi" panose="020B0604020104020204" pitchFamily="34" charset="0"/>
              </a:rPr>
              <a:t>Point 2: The attributes that can affect the success of a successful first stage landing are varied; in this case more than eighty attributes will be considered for the estimation of the calculations.</a:t>
            </a:r>
          </a:p>
          <a:p>
            <a:pPr>
              <a:lnSpc>
                <a:spcPct val="100000"/>
              </a:lnSpc>
              <a:spcBef>
                <a:spcPts val="1400"/>
              </a:spcBef>
            </a:pPr>
            <a:r>
              <a:rPr lang="en-US" sz="2200" dirty="0">
                <a:solidFill>
                  <a:schemeClr val="accent3">
                    <a:lumMod val="25000"/>
                  </a:schemeClr>
                </a:solidFill>
                <a:latin typeface="Abadi" panose="020B0604020104020204" pitchFamily="34" charset="0"/>
              </a:rPr>
              <a:t>Point 3: SpaceX's Falcon 9 launch sites were all close to a highway, a railroad, and a coastline, making them easy to access and reduce transportation costs.</a:t>
            </a:r>
          </a:p>
          <a:p>
            <a:pPr>
              <a:lnSpc>
                <a:spcPct val="100000"/>
              </a:lnSpc>
              <a:spcBef>
                <a:spcPts val="1400"/>
              </a:spcBef>
            </a:pPr>
            <a:r>
              <a:rPr lang="en-US" sz="2200" dirty="0">
                <a:solidFill>
                  <a:schemeClr val="accent3">
                    <a:lumMod val="25000"/>
                  </a:schemeClr>
                </a:solidFill>
                <a:latin typeface="Abadi" panose="020B0604020104020204" pitchFamily="34" charset="0"/>
              </a:rPr>
              <a:t>Point 4: SpaceX’s success rate has increased over the years, with the KSC LC-39A site having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Point 5: Orbit and booster version greatly affect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220134" y="778944"/>
            <a:ext cx="11700934" cy="607905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bg2">
                    <a:lumMod val="50000"/>
                  </a:schemeClr>
                </a:solidFill>
                <a:latin typeface="Abadi"/>
              </a:rPr>
              <a:t>The data was collected using SpaceX's REST API and extracting information from Wikipedia through web scraping</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5600" dirty="0">
                <a:solidFill>
                  <a:schemeClr val="bg2">
                    <a:lumMod val="50000"/>
                  </a:schemeClr>
                </a:solidFill>
                <a:latin typeface="Abadi"/>
              </a:rPr>
              <a:t>The data was processed using the Pandas and NumPy libraries. One-Hot Encoding was used to remove unnecessary columns. Additionally, the data was normalized and standardized.</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5600" dirty="0">
                <a:solidFill>
                  <a:schemeClr val="bg2">
                    <a:lumMod val="50000"/>
                  </a:schemeClr>
                </a:solidFill>
                <a:latin typeface="Abadi"/>
              </a:rPr>
              <a:t>Seaborn and Matplotlib were used for data visualization, and SQL was utilized for data extraction and manipulation.</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lvl="1">
              <a:lnSpc>
                <a:spcPct val="120000"/>
              </a:lnSpc>
              <a:spcBef>
                <a:spcPts val="1400"/>
              </a:spcBef>
            </a:pPr>
            <a:r>
              <a:rPr lang="en-US" sz="5600" dirty="0">
                <a:solidFill>
                  <a:schemeClr val="bg2">
                    <a:lumMod val="50000"/>
                  </a:schemeClr>
                </a:solidFill>
                <a:latin typeface="Abadi"/>
              </a:rPr>
              <a:t>The Folium and Dash libraries were used.</a:t>
            </a:r>
          </a:p>
          <a:p>
            <a:pPr>
              <a:lnSpc>
                <a:spcPct val="120000"/>
              </a:lnSpc>
              <a:spcBef>
                <a:spcPts val="1400"/>
              </a:spcBef>
            </a:pPr>
            <a:r>
              <a:rPr lang="en-US" sz="6400" dirty="0">
                <a:solidFill>
                  <a:schemeClr val="accent3">
                    <a:lumMod val="25000"/>
                  </a:schemeClr>
                </a:solidFill>
                <a:latin typeface="Abadi"/>
              </a:rPr>
              <a:t>Perform predictive analysis using classification </a:t>
            </a:r>
            <a:r>
              <a:rPr lang="en-US" sz="4400" dirty="0">
                <a:solidFill>
                  <a:schemeClr val="bg2">
                    <a:lumMod val="50000"/>
                  </a:schemeClr>
                </a:solidFill>
                <a:latin typeface="Abadi"/>
              </a:rPr>
              <a:t> </a:t>
            </a:r>
            <a:r>
              <a:rPr lang="en-US" sz="6400" dirty="0">
                <a:solidFill>
                  <a:schemeClr val="accent3">
                    <a:lumMod val="25000"/>
                  </a:schemeClr>
                </a:solidFill>
                <a:latin typeface="Abadi"/>
              </a:rPr>
              <a:t>models</a:t>
            </a:r>
          </a:p>
          <a:p>
            <a:pPr lvl="1">
              <a:lnSpc>
                <a:spcPct val="120000"/>
              </a:lnSpc>
              <a:spcBef>
                <a:spcPts val="1400"/>
              </a:spcBef>
            </a:pPr>
            <a:r>
              <a:rPr lang="en-US" sz="5600" dirty="0">
                <a:solidFill>
                  <a:schemeClr val="bg2">
                    <a:lumMod val="50000"/>
                  </a:schemeClr>
                </a:solidFill>
                <a:latin typeface="Abadi"/>
              </a:rPr>
              <a:t>The main library used was Scikit-Learn. First, the data was split into predictor variables and the target variable., The data was normalized.</a:t>
            </a:r>
          </a:p>
          <a:p>
            <a:pPr lvl="1">
              <a:lnSpc>
                <a:spcPct val="120000"/>
              </a:lnSpc>
              <a:spcBef>
                <a:spcPts val="1400"/>
              </a:spcBef>
            </a:pPr>
            <a:r>
              <a:rPr lang="en-US" sz="5600" dirty="0">
                <a:solidFill>
                  <a:schemeClr val="bg2">
                    <a:lumMod val="50000"/>
                  </a:schemeClr>
                </a:solidFill>
                <a:latin typeface="Abadi"/>
              </a:rPr>
              <a:t>The dataset was divided into training and testing sets.</a:t>
            </a:r>
          </a:p>
          <a:p>
            <a:pPr lvl="1">
              <a:lnSpc>
                <a:spcPct val="120000"/>
              </a:lnSpc>
              <a:spcBef>
                <a:spcPts val="1400"/>
              </a:spcBef>
            </a:pPr>
            <a:r>
              <a:rPr lang="en-US" sz="5600" dirty="0" err="1">
                <a:solidFill>
                  <a:schemeClr val="bg2">
                    <a:lumMod val="50000"/>
                  </a:schemeClr>
                </a:solidFill>
                <a:latin typeface="Abadi"/>
              </a:rPr>
              <a:t>GridSearchCV</a:t>
            </a:r>
            <a:r>
              <a:rPr lang="en-US" sz="5600" dirty="0">
                <a:solidFill>
                  <a:schemeClr val="bg2">
                    <a:lumMod val="50000"/>
                  </a:schemeClr>
                </a:solidFill>
                <a:latin typeface="Abadi"/>
              </a:rPr>
              <a:t> was used to find the best hyperparameters for the models.</a:t>
            </a:r>
          </a:p>
          <a:p>
            <a:pPr lvl="1">
              <a:lnSpc>
                <a:spcPct val="120000"/>
              </a:lnSpc>
              <a:spcBef>
                <a:spcPts val="1400"/>
              </a:spcBef>
            </a:pPr>
            <a:r>
              <a:rPr lang="en-US" sz="5600" dirty="0">
                <a:solidFill>
                  <a:schemeClr val="bg2">
                    <a:lumMod val="50000"/>
                  </a:schemeClr>
                </a:solidFill>
                <a:latin typeface="Abadi"/>
              </a:rPr>
              <a:t>The classification methods were compared, and the one with the best performance and results was selected.</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19999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dirty="0">
                <a:solidFill>
                  <a:schemeClr val="accent3">
                    <a:lumMod val="25000"/>
                  </a:schemeClr>
                </a:solidFill>
                <a:latin typeface="Abadi" panose="020B0604020104020204" pitchFamily="34" charset="0"/>
              </a:rPr>
              <a:t>The data was primarily obtained from two sources:</a:t>
            </a:r>
          </a:p>
          <a:p>
            <a:pPr lvl="1"/>
            <a:r>
              <a:rPr lang="en-US" sz="1800" dirty="0">
                <a:solidFill>
                  <a:schemeClr val="accent3">
                    <a:lumMod val="25000"/>
                  </a:schemeClr>
                </a:solidFill>
                <a:latin typeface="Abadi" panose="020B0604020104020204" pitchFamily="34" charset="0"/>
              </a:rPr>
              <a:t>SpaceX API: An open-source REST API that contains historical information on past launches.</a:t>
            </a:r>
          </a:p>
          <a:p>
            <a:pPr lvl="1"/>
            <a:r>
              <a:rPr lang="en-US" sz="1800" dirty="0">
                <a:solidFill>
                  <a:schemeClr val="accent3">
                    <a:lumMod val="25000"/>
                  </a:schemeClr>
                </a:solidFill>
                <a:latin typeface="Abadi" panose="020B0604020104020204" pitchFamily="34" charset="0"/>
              </a:rPr>
              <a:t>Web Scraping: Information publicly available on the Wikipedia website was extracted.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ángulo: esquinas redondeadas 1">
            <a:extLst>
              <a:ext uri="{FF2B5EF4-FFF2-40B4-BE49-F238E27FC236}">
                <a16:creationId xmlns:a16="http://schemas.microsoft.com/office/drawing/2014/main" id="{64550763-2FC7-A32E-97E6-B2FAE1F5F21D}"/>
              </a:ext>
            </a:extLst>
          </p:cNvPr>
          <p:cNvSpPr/>
          <p:nvPr/>
        </p:nvSpPr>
        <p:spPr>
          <a:xfrm>
            <a:off x="1016000" y="3429000"/>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SPACE X API</a:t>
            </a:r>
            <a:endParaRPr lang="en-US" dirty="0"/>
          </a:p>
        </p:txBody>
      </p:sp>
      <p:sp>
        <p:nvSpPr>
          <p:cNvPr id="3" name="Rectángulo: esquinas redondeadas 2">
            <a:extLst>
              <a:ext uri="{FF2B5EF4-FFF2-40B4-BE49-F238E27FC236}">
                <a16:creationId xmlns:a16="http://schemas.microsoft.com/office/drawing/2014/main" id="{FFB5657C-92CB-2B67-7794-42FFAFD1EA9E}"/>
              </a:ext>
            </a:extLst>
          </p:cNvPr>
          <p:cNvSpPr/>
          <p:nvPr/>
        </p:nvSpPr>
        <p:spPr>
          <a:xfrm>
            <a:off x="1016000" y="4662226"/>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WIKYOEDIA WEB SCRAPING</a:t>
            </a:r>
            <a:endParaRPr lang="en-US" dirty="0"/>
          </a:p>
        </p:txBody>
      </p:sp>
      <p:sp>
        <p:nvSpPr>
          <p:cNvPr id="4" name="Rectángulo: esquinas redondeadas 3">
            <a:extLst>
              <a:ext uri="{FF2B5EF4-FFF2-40B4-BE49-F238E27FC236}">
                <a16:creationId xmlns:a16="http://schemas.microsoft.com/office/drawing/2014/main" id="{8D977AE6-7CC4-68B1-3724-A92D011B7CF8}"/>
              </a:ext>
            </a:extLst>
          </p:cNvPr>
          <p:cNvSpPr/>
          <p:nvPr/>
        </p:nvSpPr>
        <p:spPr>
          <a:xfrm>
            <a:off x="5020733" y="3429000"/>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JSON FILE FORMAT</a:t>
            </a:r>
            <a:endParaRPr lang="en-US" dirty="0"/>
          </a:p>
        </p:txBody>
      </p:sp>
      <p:sp>
        <p:nvSpPr>
          <p:cNvPr id="7" name="Rectángulo: esquinas redondeadas 6">
            <a:extLst>
              <a:ext uri="{FF2B5EF4-FFF2-40B4-BE49-F238E27FC236}">
                <a16:creationId xmlns:a16="http://schemas.microsoft.com/office/drawing/2014/main" id="{AEDA61B1-2684-44D0-6DC7-0922B2FFEA62}"/>
              </a:ext>
            </a:extLst>
          </p:cNvPr>
          <p:cNvSpPr/>
          <p:nvPr/>
        </p:nvSpPr>
        <p:spPr>
          <a:xfrm>
            <a:off x="5020732" y="4662226"/>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TXT FILE FORMAT</a:t>
            </a:r>
            <a:endParaRPr lang="en-US" dirty="0"/>
          </a:p>
        </p:txBody>
      </p:sp>
      <p:sp>
        <p:nvSpPr>
          <p:cNvPr id="8" name="Diagrama de flujo: disco magnético 7">
            <a:extLst>
              <a:ext uri="{FF2B5EF4-FFF2-40B4-BE49-F238E27FC236}">
                <a16:creationId xmlns:a16="http://schemas.microsoft.com/office/drawing/2014/main" id="{C2919331-A430-E414-2AB9-44413DFA02DF}"/>
              </a:ext>
            </a:extLst>
          </p:cNvPr>
          <p:cNvSpPr/>
          <p:nvPr/>
        </p:nvSpPr>
        <p:spPr>
          <a:xfrm>
            <a:off x="9660694" y="3771900"/>
            <a:ext cx="1701344" cy="1439333"/>
          </a:xfrm>
          <a:prstGeom prst="flowChartMagneticDisk">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DATAFRAME / SQLITE</a:t>
            </a:r>
            <a:endParaRPr lang="en-US" dirty="0"/>
          </a:p>
        </p:txBody>
      </p:sp>
      <p:cxnSp>
        <p:nvCxnSpPr>
          <p:cNvPr id="10" name="Conector recto de flecha 9">
            <a:extLst>
              <a:ext uri="{FF2B5EF4-FFF2-40B4-BE49-F238E27FC236}">
                <a16:creationId xmlns:a16="http://schemas.microsoft.com/office/drawing/2014/main" id="{787602BD-FCA9-64DD-35A5-229F3BC5837F}"/>
              </a:ext>
            </a:extLst>
          </p:cNvPr>
          <p:cNvCxnSpPr>
            <a:stCxn id="2" idx="3"/>
            <a:endCxn id="4" idx="1"/>
          </p:cNvCxnSpPr>
          <p:nvPr/>
        </p:nvCxnSpPr>
        <p:spPr>
          <a:xfrm>
            <a:off x="3166533" y="3771900"/>
            <a:ext cx="1854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89128F4-6D1E-E54B-C284-349A718D3004}"/>
              </a:ext>
            </a:extLst>
          </p:cNvPr>
          <p:cNvCxnSpPr>
            <a:cxnSpLocks/>
            <a:stCxn id="3" idx="3"/>
            <a:endCxn id="7" idx="1"/>
          </p:cNvCxnSpPr>
          <p:nvPr/>
        </p:nvCxnSpPr>
        <p:spPr>
          <a:xfrm>
            <a:off x="3166533" y="5005126"/>
            <a:ext cx="18541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2EE8FA3B-16E8-7B7F-168E-99C2D4CE61A1}"/>
              </a:ext>
            </a:extLst>
          </p:cNvPr>
          <p:cNvCxnSpPr>
            <a:stCxn id="4" idx="3"/>
          </p:cNvCxnSpPr>
          <p:nvPr/>
        </p:nvCxnSpPr>
        <p:spPr>
          <a:xfrm>
            <a:off x="7171266" y="3771900"/>
            <a:ext cx="2489428" cy="596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5">
            <a:extLst>
              <a:ext uri="{FF2B5EF4-FFF2-40B4-BE49-F238E27FC236}">
                <a16:creationId xmlns:a16="http://schemas.microsoft.com/office/drawing/2014/main" id="{5D663ABD-1C31-D6D2-13A4-493AB1930624}"/>
              </a:ext>
            </a:extLst>
          </p:cNvPr>
          <p:cNvCxnSpPr>
            <a:cxnSpLocks/>
            <a:stCxn id="7" idx="3"/>
            <a:endCxn id="8" idx="2"/>
          </p:cNvCxnSpPr>
          <p:nvPr/>
        </p:nvCxnSpPr>
        <p:spPr>
          <a:xfrm flipV="1">
            <a:off x="7171265" y="4491567"/>
            <a:ext cx="2489429" cy="513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extracted from the API using the Pandas, NumPy, and Requests libraries. A GET URL request was made with the Requests library, and the information was then extracted in JSON format. Finally, the data was converted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stored in a .csv file or an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ángulo: esquinas redondeadas 1">
            <a:extLst>
              <a:ext uri="{FF2B5EF4-FFF2-40B4-BE49-F238E27FC236}">
                <a16:creationId xmlns:a16="http://schemas.microsoft.com/office/drawing/2014/main" id="{E0FF1E19-65A8-A727-14DC-03D0D9F89575}"/>
              </a:ext>
            </a:extLst>
          </p:cNvPr>
          <p:cNvSpPr/>
          <p:nvPr/>
        </p:nvSpPr>
        <p:spPr>
          <a:xfrm>
            <a:off x="6012620" y="1905000"/>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SPACE X API</a:t>
            </a:r>
            <a:endParaRPr lang="en-US" dirty="0"/>
          </a:p>
        </p:txBody>
      </p:sp>
      <p:sp>
        <p:nvSpPr>
          <p:cNvPr id="7" name="Rectángulo: esquinas redondeadas 6">
            <a:extLst>
              <a:ext uri="{FF2B5EF4-FFF2-40B4-BE49-F238E27FC236}">
                <a16:creationId xmlns:a16="http://schemas.microsoft.com/office/drawing/2014/main" id="{DBD427A8-EAA0-1FB0-4606-77EAC31A5A42}"/>
              </a:ext>
            </a:extLst>
          </p:cNvPr>
          <p:cNvSpPr/>
          <p:nvPr/>
        </p:nvSpPr>
        <p:spPr>
          <a:xfrm>
            <a:off x="9135077" y="2743200"/>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Url</a:t>
            </a:r>
            <a:r>
              <a:rPr lang="es-MX" dirty="0"/>
              <a:t> GET </a:t>
            </a:r>
            <a:r>
              <a:rPr lang="es-MX" dirty="0" err="1"/>
              <a:t>Request</a:t>
            </a:r>
            <a:endParaRPr lang="en-US" dirty="0"/>
          </a:p>
        </p:txBody>
      </p:sp>
      <p:cxnSp>
        <p:nvCxnSpPr>
          <p:cNvPr id="8" name="Conector recto de flecha 7">
            <a:extLst>
              <a:ext uri="{FF2B5EF4-FFF2-40B4-BE49-F238E27FC236}">
                <a16:creationId xmlns:a16="http://schemas.microsoft.com/office/drawing/2014/main" id="{E4460027-6EA3-A49E-3B7C-69259FED23EC}"/>
              </a:ext>
            </a:extLst>
          </p:cNvPr>
          <p:cNvCxnSpPr>
            <a:stCxn id="2" idx="3"/>
            <a:endCxn id="7" idx="1"/>
          </p:cNvCxnSpPr>
          <p:nvPr/>
        </p:nvCxnSpPr>
        <p:spPr>
          <a:xfrm>
            <a:off x="8163153" y="2247900"/>
            <a:ext cx="971924" cy="838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esquinas redondeadas 12">
            <a:extLst>
              <a:ext uri="{FF2B5EF4-FFF2-40B4-BE49-F238E27FC236}">
                <a16:creationId xmlns:a16="http://schemas.microsoft.com/office/drawing/2014/main" id="{DFAB127C-4D1D-7F5A-B0A8-4442069699C6}"/>
              </a:ext>
            </a:extLst>
          </p:cNvPr>
          <p:cNvSpPr/>
          <p:nvPr/>
        </p:nvSpPr>
        <p:spPr>
          <a:xfrm>
            <a:off x="6012620" y="3638289"/>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JSON Response</a:t>
            </a:r>
            <a:endParaRPr lang="en-US" dirty="0"/>
          </a:p>
        </p:txBody>
      </p:sp>
      <p:sp>
        <p:nvSpPr>
          <p:cNvPr id="14" name="Rectángulo: esquinas redondeadas 13">
            <a:extLst>
              <a:ext uri="{FF2B5EF4-FFF2-40B4-BE49-F238E27FC236}">
                <a16:creationId xmlns:a16="http://schemas.microsoft.com/office/drawing/2014/main" id="{D624327D-A3C9-3AD1-6F16-34588A00D926}"/>
              </a:ext>
            </a:extLst>
          </p:cNvPr>
          <p:cNvSpPr/>
          <p:nvPr/>
        </p:nvSpPr>
        <p:spPr>
          <a:xfrm>
            <a:off x="9135078" y="4473644"/>
            <a:ext cx="2150533" cy="685800"/>
          </a:xfrm>
          <a:prstGeom prst="round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DataFrame</a:t>
            </a:r>
            <a:endParaRPr lang="en-US" dirty="0"/>
          </a:p>
        </p:txBody>
      </p:sp>
      <p:cxnSp>
        <p:nvCxnSpPr>
          <p:cNvPr id="17" name="Conector recto de flecha 16">
            <a:extLst>
              <a:ext uri="{FF2B5EF4-FFF2-40B4-BE49-F238E27FC236}">
                <a16:creationId xmlns:a16="http://schemas.microsoft.com/office/drawing/2014/main" id="{0216CECB-7966-93E9-9B16-C8BCE3CE08BD}"/>
              </a:ext>
            </a:extLst>
          </p:cNvPr>
          <p:cNvCxnSpPr/>
          <p:nvPr/>
        </p:nvCxnSpPr>
        <p:spPr>
          <a:xfrm>
            <a:off x="8163153" y="4012939"/>
            <a:ext cx="971924" cy="838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D288BDCD-C5E5-6A9B-2FED-5EEFE934A604}"/>
              </a:ext>
            </a:extLst>
          </p:cNvPr>
          <p:cNvCxnSpPr>
            <a:cxnSpLocks/>
            <a:stCxn id="7" idx="1"/>
          </p:cNvCxnSpPr>
          <p:nvPr/>
        </p:nvCxnSpPr>
        <p:spPr>
          <a:xfrm flipH="1">
            <a:off x="8163153" y="3086100"/>
            <a:ext cx="971924" cy="895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7F47914F-6E63-D875-2F8B-99E658AAD91B}"/>
              </a:ext>
            </a:extLst>
          </p:cNvPr>
          <p:cNvCxnSpPr>
            <a:cxnSpLocks/>
          </p:cNvCxnSpPr>
          <p:nvPr/>
        </p:nvCxnSpPr>
        <p:spPr>
          <a:xfrm flipH="1">
            <a:off x="8189838" y="4851139"/>
            <a:ext cx="971924" cy="895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Elipse 23">
            <a:extLst>
              <a:ext uri="{FF2B5EF4-FFF2-40B4-BE49-F238E27FC236}">
                <a16:creationId xmlns:a16="http://schemas.microsoft.com/office/drawing/2014/main" id="{8268A7EE-F7CC-0DB1-5FE1-8405085AE909}"/>
              </a:ext>
            </a:extLst>
          </p:cNvPr>
          <p:cNvSpPr/>
          <p:nvPr/>
        </p:nvSpPr>
        <p:spPr>
          <a:xfrm>
            <a:off x="6012620" y="5159444"/>
            <a:ext cx="2177218" cy="1159906"/>
          </a:xfrm>
          <a:prstGeom prst="ellipse">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Data </a:t>
            </a:r>
            <a:r>
              <a:rPr lang="es-MX" dirty="0" err="1"/>
              <a:t>prepared</a:t>
            </a:r>
            <a:r>
              <a:rPr lang="es-MX" dirty="0"/>
              <a:t> </a:t>
            </a:r>
            <a:r>
              <a:rPr lang="es-MX" dirty="0" err="1"/>
              <a:t>for</a:t>
            </a:r>
            <a:r>
              <a:rPr lang="es-MX" dirty="0"/>
              <a:t> </a:t>
            </a:r>
            <a:r>
              <a:rPr lang="es-MX" dirty="0" err="1"/>
              <a:t>processing</a:t>
            </a:r>
            <a:r>
              <a:rPr lang="es-MX" dirty="0"/>
              <a:t> </a:t>
            </a:r>
            <a:r>
              <a:rPr lang="es-MX" dirty="0" err="1"/>
              <a:t>amd</a:t>
            </a:r>
            <a:r>
              <a:rPr lang="es-MX" dirty="0"/>
              <a:t> </a:t>
            </a:r>
            <a:r>
              <a:rPr lang="es-MX" dirty="0" err="1"/>
              <a:t>analysis</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307834"/>
            <a:ext cx="5090209" cy="555016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extracted through web scraping using the Pandas, NumPy, Requests, and Beautiful Soup libraries. A GET URL request was made using the Requests library, and the information was extracted in TEXT format. Then, Beautiful Soup was used to parse the data into a table based on HTML tags. Finally, the data was converted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stored in a .csv file or an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ángulo: esquinas redondeadas 4">
            <a:extLst>
              <a:ext uri="{FF2B5EF4-FFF2-40B4-BE49-F238E27FC236}">
                <a16:creationId xmlns:a16="http://schemas.microsoft.com/office/drawing/2014/main" id="{8B46B9F3-9E1C-C2A5-F4CD-C9C366AAD8F2}"/>
              </a:ext>
            </a:extLst>
          </p:cNvPr>
          <p:cNvSpPr/>
          <p:nvPr/>
        </p:nvSpPr>
        <p:spPr>
          <a:xfrm>
            <a:off x="6012620" y="2192861"/>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Url</a:t>
            </a:r>
            <a:r>
              <a:rPr lang="es-MX" dirty="0"/>
              <a:t> GET </a:t>
            </a:r>
            <a:r>
              <a:rPr lang="es-MX" dirty="0" err="1"/>
              <a:t>Request</a:t>
            </a:r>
            <a:endParaRPr lang="en-US" dirty="0"/>
          </a:p>
        </p:txBody>
      </p:sp>
      <p:sp>
        <p:nvSpPr>
          <p:cNvPr id="7" name="Rectángulo: esquinas redondeadas 6">
            <a:extLst>
              <a:ext uri="{FF2B5EF4-FFF2-40B4-BE49-F238E27FC236}">
                <a16:creationId xmlns:a16="http://schemas.microsoft.com/office/drawing/2014/main" id="{12028367-94A2-6A0B-7D38-D84A41859210}"/>
              </a:ext>
            </a:extLst>
          </p:cNvPr>
          <p:cNvSpPr/>
          <p:nvPr/>
        </p:nvSpPr>
        <p:spPr>
          <a:xfrm>
            <a:off x="9135077" y="3031061"/>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TEXT Response</a:t>
            </a:r>
            <a:endParaRPr lang="en-US" dirty="0"/>
          </a:p>
        </p:txBody>
      </p:sp>
      <p:cxnSp>
        <p:nvCxnSpPr>
          <p:cNvPr id="8" name="Conector recto de flecha 7">
            <a:extLst>
              <a:ext uri="{FF2B5EF4-FFF2-40B4-BE49-F238E27FC236}">
                <a16:creationId xmlns:a16="http://schemas.microsoft.com/office/drawing/2014/main" id="{3B0CDA2E-B84E-9DA3-9871-1C3894415CA2}"/>
              </a:ext>
            </a:extLst>
          </p:cNvPr>
          <p:cNvCxnSpPr>
            <a:stCxn id="5" idx="3"/>
            <a:endCxn id="7" idx="1"/>
          </p:cNvCxnSpPr>
          <p:nvPr/>
        </p:nvCxnSpPr>
        <p:spPr>
          <a:xfrm>
            <a:off x="8163153" y="2535761"/>
            <a:ext cx="971924" cy="838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ángulo: esquinas redondeadas 8">
            <a:extLst>
              <a:ext uri="{FF2B5EF4-FFF2-40B4-BE49-F238E27FC236}">
                <a16:creationId xmlns:a16="http://schemas.microsoft.com/office/drawing/2014/main" id="{004E4110-70CA-D1CC-A4F6-475F970CA4C7}"/>
              </a:ext>
            </a:extLst>
          </p:cNvPr>
          <p:cNvSpPr/>
          <p:nvPr/>
        </p:nvSpPr>
        <p:spPr>
          <a:xfrm>
            <a:off x="6012620" y="3926150"/>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Beautiful</a:t>
            </a:r>
            <a:r>
              <a:rPr lang="es-MX" dirty="0"/>
              <a:t> </a:t>
            </a:r>
            <a:r>
              <a:rPr lang="es-MX" dirty="0" err="1"/>
              <a:t>Soup</a:t>
            </a:r>
            <a:endParaRPr lang="en-US" dirty="0"/>
          </a:p>
        </p:txBody>
      </p:sp>
      <p:sp>
        <p:nvSpPr>
          <p:cNvPr id="10" name="Rectángulo: esquinas redondeadas 9">
            <a:extLst>
              <a:ext uri="{FF2B5EF4-FFF2-40B4-BE49-F238E27FC236}">
                <a16:creationId xmlns:a16="http://schemas.microsoft.com/office/drawing/2014/main" id="{E064E0D1-0DB7-6029-A177-95A793159DC9}"/>
              </a:ext>
            </a:extLst>
          </p:cNvPr>
          <p:cNvSpPr/>
          <p:nvPr/>
        </p:nvSpPr>
        <p:spPr>
          <a:xfrm>
            <a:off x="9135078" y="4761505"/>
            <a:ext cx="2150533" cy="685800"/>
          </a:xfrm>
          <a:prstGeom prst="round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DataFrame</a:t>
            </a:r>
            <a:endParaRPr lang="en-US" dirty="0"/>
          </a:p>
        </p:txBody>
      </p:sp>
      <p:cxnSp>
        <p:nvCxnSpPr>
          <p:cNvPr id="12" name="Conector recto de flecha 11">
            <a:extLst>
              <a:ext uri="{FF2B5EF4-FFF2-40B4-BE49-F238E27FC236}">
                <a16:creationId xmlns:a16="http://schemas.microsoft.com/office/drawing/2014/main" id="{BA999224-5E79-4725-C94A-5FC6744E4F7C}"/>
              </a:ext>
            </a:extLst>
          </p:cNvPr>
          <p:cNvCxnSpPr/>
          <p:nvPr/>
        </p:nvCxnSpPr>
        <p:spPr>
          <a:xfrm>
            <a:off x="8163153" y="4300800"/>
            <a:ext cx="971924" cy="838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A348B605-AE7D-B9A1-2F7B-619AEA9C16D0}"/>
              </a:ext>
            </a:extLst>
          </p:cNvPr>
          <p:cNvCxnSpPr>
            <a:cxnSpLocks/>
            <a:stCxn id="7" idx="1"/>
          </p:cNvCxnSpPr>
          <p:nvPr/>
        </p:nvCxnSpPr>
        <p:spPr>
          <a:xfrm flipH="1">
            <a:off x="8163153" y="3373961"/>
            <a:ext cx="971924" cy="895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9B7B6439-72B3-429A-97BD-E4B58473E3E4}"/>
              </a:ext>
            </a:extLst>
          </p:cNvPr>
          <p:cNvCxnSpPr>
            <a:cxnSpLocks/>
          </p:cNvCxnSpPr>
          <p:nvPr/>
        </p:nvCxnSpPr>
        <p:spPr>
          <a:xfrm flipH="1">
            <a:off x="8189838" y="5139000"/>
            <a:ext cx="971924" cy="895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a16="http://schemas.microsoft.com/office/drawing/2014/main" id="{9D446B77-36C0-BFF2-C440-35EE957B838A}"/>
              </a:ext>
            </a:extLst>
          </p:cNvPr>
          <p:cNvSpPr/>
          <p:nvPr/>
        </p:nvSpPr>
        <p:spPr>
          <a:xfrm>
            <a:off x="6012620" y="5447305"/>
            <a:ext cx="2177218" cy="1159906"/>
          </a:xfrm>
          <a:prstGeom prst="ellipse">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Data </a:t>
            </a:r>
            <a:r>
              <a:rPr lang="es-MX" dirty="0" err="1"/>
              <a:t>prepared</a:t>
            </a:r>
            <a:r>
              <a:rPr lang="es-MX" dirty="0"/>
              <a:t> </a:t>
            </a:r>
            <a:r>
              <a:rPr lang="es-MX" dirty="0" err="1"/>
              <a:t>for</a:t>
            </a:r>
            <a:r>
              <a:rPr lang="es-MX" dirty="0"/>
              <a:t> </a:t>
            </a:r>
            <a:r>
              <a:rPr lang="es-MX" dirty="0" err="1"/>
              <a:t>processing</a:t>
            </a:r>
            <a:r>
              <a:rPr lang="es-MX" dirty="0"/>
              <a:t> </a:t>
            </a:r>
            <a:r>
              <a:rPr lang="es-MX" dirty="0" err="1"/>
              <a:t>amd</a:t>
            </a:r>
            <a:r>
              <a:rPr lang="es-MX" dirty="0"/>
              <a:t> </a:t>
            </a:r>
            <a:r>
              <a:rPr lang="es-MX" dirty="0" err="1"/>
              <a:t>analysis</a:t>
            </a:r>
            <a:endParaRPr lang="en-US" dirty="0"/>
          </a:p>
        </p:txBody>
      </p:sp>
      <p:sp>
        <p:nvSpPr>
          <p:cNvPr id="17" name="Rectángulo: esquinas redondeadas 16">
            <a:extLst>
              <a:ext uri="{FF2B5EF4-FFF2-40B4-BE49-F238E27FC236}">
                <a16:creationId xmlns:a16="http://schemas.microsoft.com/office/drawing/2014/main" id="{2B8D2CE2-FEE9-C34F-7B52-0DE1978F28D2}"/>
              </a:ext>
            </a:extLst>
          </p:cNvPr>
          <p:cNvSpPr/>
          <p:nvPr/>
        </p:nvSpPr>
        <p:spPr>
          <a:xfrm>
            <a:off x="9135078" y="1296199"/>
            <a:ext cx="2150533" cy="685800"/>
          </a:xfrm>
          <a:prstGeom prst="round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Wikypedia</a:t>
            </a:r>
            <a:r>
              <a:rPr lang="es-MX" dirty="0"/>
              <a:t> </a:t>
            </a:r>
            <a:r>
              <a:rPr lang="es-MX" dirty="0" err="1"/>
              <a:t>webpage</a:t>
            </a:r>
            <a:endParaRPr lang="en-US" dirty="0"/>
          </a:p>
        </p:txBody>
      </p:sp>
      <p:cxnSp>
        <p:nvCxnSpPr>
          <p:cNvPr id="18" name="Conector recto de flecha 17">
            <a:extLst>
              <a:ext uri="{FF2B5EF4-FFF2-40B4-BE49-F238E27FC236}">
                <a16:creationId xmlns:a16="http://schemas.microsoft.com/office/drawing/2014/main" id="{83A2D225-0BC8-A8A6-F278-B9FE7D073B15}"/>
              </a:ext>
            </a:extLst>
          </p:cNvPr>
          <p:cNvCxnSpPr>
            <a:cxnSpLocks/>
          </p:cNvCxnSpPr>
          <p:nvPr/>
        </p:nvCxnSpPr>
        <p:spPr>
          <a:xfrm flipH="1">
            <a:off x="8163153" y="1628130"/>
            <a:ext cx="971924" cy="895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1724</TotalTime>
  <Words>2436</Words>
  <Application>Microsoft Office PowerPoint</Application>
  <PresentationFormat>Panorámica</PresentationFormat>
  <Paragraphs>316</Paragraphs>
  <Slides>46</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Yehemi Castañeda Gonzalez</cp:lastModifiedBy>
  <cp:revision>232</cp:revision>
  <dcterms:created xsi:type="dcterms:W3CDTF">2021-04-29T18:58:34Z</dcterms:created>
  <dcterms:modified xsi:type="dcterms:W3CDTF">2024-11-25T05:16:05Z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